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52" r:id="rId3"/>
  </p:sldMasterIdLst>
  <p:notesMasterIdLst>
    <p:notesMasterId r:id="rId6"/>
  </p:notesMasterIdLst>
  <p:handoutMasterIdLst>
    <p:handoutMasterId r:id="rId25"/>
  </p:handoutMasterIdLst>
  <p:sldIdLst>
    <p:sldId id="426" r:id="rId4"/>
    <p:sldId id="398" r:id="rId5"/>
    <p:sldId id="570" r:id="rId7"/>
    <p:sldId id="614" r:id="rId8"/>
    <p:sldId id="615" r:id="rId9"/>
    <p:sldId id="501" r:id="rId10"/>
    <p:sldId id="616" r:id="rId11"/>
    <p:sldId id="605" r:id="rId12"/>
    <p:sldId id="618" r:id="rId13"/>
    <p:sldId id="619" r:id="rId14"/>
    <p:sldId id="574" r:id="rId15"/>
    <p:sldId id="631" r:id="rId16"/>
    <p:sldId id="635" r:id="rId17"/>
    <p:sldId id="636" r:id="rId18"/>
    <p:sldId id="632" r:id="rId19"/>
    <p:sldId id="633" r:id="rId20"/>
    <p:sldId id="634" r:id="rId21"/>
    <p:sldId id="627" r:id="rId22"/>
    <p:sldId id="628" r:id="rId23"/>
    <p:sldId id="629" r:id="rId24"/>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21" userDrawn="1">
          <p15:clr>
            <a:srgbClr val="A4A3A4"/>
          </p15:clr>
        </p15:guide>
        <p15:guide id="2" pos="38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589F"/>
    <a:srgbClr val="FFFFFF"/>
    <a:srgbClr val="009E96"/>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728"/>
    <p:restoredTop sz="94654"/>
  </p:normalViewPr>
  <p:slideViewPr>
    <p:cSldViewPr showGuides="1">
      <p:cViewPr varScale="1">
        <p:scale>
          <a:sx n="104" d="100"/>
          <a:sy n="104" d="100"/>
        </p:scale>
        <p:origin x="432" y="192"/>
      </p:cViewPr>
      <p:guideLst>
        <p:guide orient="horz" pos="2221"/>
        <p:guide pos="386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gs" Target="tags/tag34.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handoutMaster" Target="handoutMasters/handoutMaster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3B1F30-A2C1-478C-9FA2-073D4DC48B7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9AEFF8-A9D6-4BDA-A24A-832BDB70C22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3"/>
          <a:stretch>
            <a:fillRect/>
          </a:stretch>
        </p:blipFill>
        <p:spPr>
          <a:xfrm>
            <a:off x="11051540" y="5401310"/>
            <a:ext cx="807720" cy="80772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内页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1"/>
            <a:ext cx="2844800" cy="365125"/>
          </a:xfrm>
          <a:prstGeom prst="rect">
            <a:avLst/>
          </a:prstGeom>
        </p:spPr>
        <p:txBody>
          <a:bodyPr/>
          <a:lstStyle/>
          <a:p>
            <a:fld id="{53A34AF9-1664-4634-98DD-8A193B72BA2B}" type="datetime1">
              <a:rPr lang="zh-CN" altLang="en-US" smtClean="0"/>
            </a:fld>
            <a:endParaRPr lang="zh-CN" altLang="en-US"/>
          </a:p>
        </p:txBody>
      </p:sp>
      <p:sp>
        <p:nvSpPr>
          <p:cNvPr id="4" name="页脚占位符 3"/>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3"/>
          <a:stretch>
            <a:fillRect/>
          </a:stretch>
        </p:blipFill>
        <p:spPr>
          <a:xfrm>
            <a:off x="11051540" y="5401310"/>
            <a:ext cx="807720" cy="80772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内页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1"/>
            <a:ext cx="2844800" cy="365125"/>
          </a:xfrm>
          <a:prstGeom prst="rect">
            <a:avLst/>
          </a:prstGeom>
        </p:spPr>
        <p:txBody>
          <a:bodyPr/>
          <a:lstStyle/>
          <a:p>
            <a:fld id="{53A34AF9-1664-4634-98DD-8A193B72BA2B}" type="datetime1">
              <a:rPr lang="zh-CN" altLang="en-US" smtClean="0"/>
            </a:fld>
            <a:endParaRPr lang="zh-CN" altLang="en-US"/>
          </a:p>
        </p:txBody>
      </p:sp>
      <p:sp>
        <p:nvSpPr>
          <p:cNvPr id="4" name="页脚占位符 3"/>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image" Target="../media/image2.png"/><Relationship Id="rId4" Type="http://schemas.openxmlformats.org/officeDocument/2006/relationships/image" Target="../media/image3.jpe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4.png"/><Relationship Id="rId6" Type="http://schemas.openxmlformats.org/officeDocument/2006/relationships/tags" Target="../tags/tag1.xml"/><Relationship Id="rId5" Type="http://schemas.openxmlformats.org/officeDocument/2006/relationships/image" Target="../media/image2.png"/><Relationship Id="rId4" Type="http://schemas.openxmlformats.org/officeDocument/2006/relationships/image" Target="../media/image3.jpeg"/><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5"/>
          <a:stretch>
            <a:fillRect/>
          </a:stretch>
        </p:blipFill>
        <p:spPr>
          <a:xfrm>
            <a:off x="11051540" y="5401310"/>
            <a:ext cx="807720" cy="807720"/>
          </a:xfrm>
          <a:prstGeom prst="rect">
            <a:avLst/>
          </a:prstGeom>
        </p:spPr>
      </p:pic>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2" name="图片 1" descr="cli_300px"/>
          <p:cNvPicPr>
            <a:picLocks noChangeAspect="1"/>
          </p:cNvPicPr>
          <p:nvPr userDrawn="1"/>
        </p:nvPicPr>
        <p:blipFill>
          <a:blip r:embed="rId5"/>
          <a:stretch>
            <a:fillRect/>
          </a:stretch>
        </p:blipFill>
        <p:spPr>
          <a:xfrm>
            <a:off x="11051540" y="5401310"/>
            <a:ext cx="807720" cy="807720"/>
          </a:xfrm>
          <a:prstGeom prst="rect">
            <a:avLst/>
          </a:prstGeom>
        </p:spPr>
      </p:pic>
      <p:pic>
        <p:nvPicPr>
          <p:cNvPr id="3" name="图片 2"/>
          <p:cNvPicPr>
            <a:picLocks noChangeAspect="1"/>
          </p:cNvPicPr>
          <p:nvPr userDrawn="1">
            <p:custDataLst>
              <p:tags r:id="rId6"/>
            </p:custDataLst>
          </p:nvPr>
        </p:nvPicPr>
        <p:blipFill>
          <a:blip r:embed="rId7"/>
          <a:stretch>
            <a:fillRect/>
          </a:stretch>
        </p:blipFill>
        <p:spPr>
          <a:xfrm>
            <a:off x="9912350" y="116840"/>
            <a:ext cx="2114550" cy="561975"/>
          </a:xfrm>
          <a:prstGeom prst="rect">
            <a:avLst/>
          </a:prstGeom>
        </p:spPr>
      </p:pic>
    </p:spTree>
  </p:cSld>
  <p:clrMap bg1="dk1" tx1="lt1" bg2="dk2" tx2="lt2" accent1="accent1" accent2="accent2" accent3="accent3" accent4="accent4" accent5="accent5" accent6="accent6" hlink="hlink" folHlink="folHlink"/>
  <p:sldLayoutIdLst>
    <p:sldLayoutId id="2147483653" r:id="rId1"/>
    <p:sldLayoutId id="2147483654" r:id="rId2"/>
    <p:sldLayoutId id="2147483655"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1.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1.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9" Type="http://schemas.openxmlformats.org/officeDocument/2006/relationships/notesSlide" Target="../notesSlides/notesSlide13.xml"/><Relationship Id="rId8" Type="http://schemas.openxmlformats.org/officeDocument/2006/relationships/slideLayout" Target="../slideLayouts/slideLayout1.xml"/><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image" Target="../media/image5.png"/><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2.xml"/><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image" Target="../media/image6.jpe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4.xml"/><Relationship Id="rId7" Type="http://schemas.openxmlformats.org/officeDocument/2006/relationships/slideLayout" Target="../slideLayouts/slideLayout4.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image" Target="../media/image6.jpeg"/><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9" Type="http://schemas.openxmlformats.org/officeDocument/2006/relationships/tags" Target="../tags/tag23.xml"/><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image" Target="../media/image6.jpeg"/><Relationship Id="rId2" Type="http://schemas.openxmlformats.org/officeDocument/2006/relationships/image" Target="../media/image5.png"/><Relationship Id="rId13" Type="http://schemas.openxmlformats.org/officeDocument/2006/relationships/notesSlide" Target="../notesSlides/notesSlide5.xml"/><Relationship Id="rId12" Type="http://schemas.openxmlformats.org/officeDocument/2006/relationships/slideLayout" Target="../slideLayouts/slideLayout1.xml"/><Relationship Id="rId11" Type="http://schemas.openxmlformats.org/officeDocument/2006/relationships/tags" Target="../tags/tag25.xml"/><Relationship Id="rId10" Type="http://schemas.openxmlformats.org/officeDocument/2006/relationships/tags" Target="../tags/tag24.xml"/><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9" name="图片 8" descr="未标题-1"/>
          <p:cNvPicPr>
            <a:picLocks noChangeAspect="1"/>
          </p:cNvPicPr>
          <p:nvPr/>
        </p:nvPicPr>
        <p:blipFill>
          <a:blip r:embed="rId2"/>
          <a:stretch>
            <a:fillRect/>
          </a:stretch>
        </p:blipFill>
        <p:spPr>
          <a:xfrm>
            <a:off x="10144760" y="-78105"/>
            <a:ext cx="1695450" cy="906145"/>
          </a:xfrm>
          <a:prstGeom prst="rect">
            <a:avLst/>
          </a:prstGeom>
        </p:spPr>
      </p:pic>
      <p:sp>
        <p:nvSpPr>
          <p:cNvPr id="2" name="终止符 6"/>
          <p:cNvSpPr/>
          <p:nvPr/>
        </p:nvSpPr>
        <p:spPr>
          <a:xfrm>
            <a:off x="7071370" y="4191129"/>
            <a:ext cx="4176464" cy="792088"/>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1" fmla="*/ 2498 w 20623"/>
              <a:gd name="connsiteY0-2" fmla="*/ 0 h 21600"/>
              <a:gd name="connsiteX1-3" fmla="*/ 17148 w 20623"/>
              <a:gd name="connsiteY1-4" fmla="*/ 0 h 21600"/>
              <a:gd name="connsiteX2-5" fmla="*/ 20623 w 20623"/>
              <a:gd name="connsiteY2-6" fmla="*/ 10800 h 21600"/>
              <a:gd name="connsiteX3-7" fmla="*/ 17148 w 20623"/>
              <a:gd name="connsiteY3-8" fmla="*/ 21600 h 21600"/>
              <a:gd name="connsiteX4-9" fmla="*/ 2498 w 20623"/>
              <a:gd name="connsiteY4-10" fmla="*/ 21600 h 21600"/>
              <a:gd name="connsiteX5-11" fmla="*/ 0 w 20623"/>
              <a:gd name="connsiteY5-12" fmla="*/ 11308 h 21600"/>
              <a:gd name="connsiteX6-13" fmla="*/ 2498 w 20623"/>
              <a:gd name="connsiteY6-14" fmla="*/ 0 h 21600"/>
              <a:gd name="connsiteX0-15" fmla="*/ 2498 w 19499"/>
              <a:gd name="connsiteY0-16" fmla="*/ 0 h 21600"/>
              <a:gd name="connsiteX1-17" fmla="*/ 17148 w 19499"/>
              <a:gd name="connsiteY1-18" fmla="*/ 0 h 21600"/>
              <a:gd name="connsiteX2-19" fmla="*/ 19499 w 19499"/>
              <a:gd name="connsiteY2-20" fmla="*/ 11054 h 21600"/>
              <a:gd name="connsiteX3-21" fmla="*/ 17148 w 19499"/>
              <a:gd name="connsiteY3-22" fmla="*/ 21600 h 21600"/>
              <a:gd name="connsiteX4-23" fmla="*/ 2498 w 19499"/>
              <a:gd name="connsiteY4-24" fmla="*/ 21600 h 21600"/>
              <a:gd name="connsiteX5-25" fmla="*/ 0 w 19499"/>
              <a:gd name="connsiteY5-26" fmla="*/ 11308 h 21600"/>
              <a:gd name="connsiteX6-27" fmla="*/ 2498 w 19499"/>
              <a:gd name="connsiteY6-28" fmla="*/ 0 h 21600"/>
              <a:gd name="connsiteX0-29" fmla="*/ 2498 w 19890"/>
              <a:gd name="connsiteY0-30" fmla="*/ 0 h 21600"/>
              <a:gd name="connsiteX1-31" fmla="*/ 17148 w 19890"/>
              <a:gd name="connsiteY1-32" fmla="*/ 0 h 21600"/>
              <a:gd name="connsiteX2-33" fmla="*/ 19890 w 19890"/>
              <a:gd name="connsiteY2-34" fmla="*/ 11054 h 21600"/>
              <a:gd name="connsiteX3-35" fmla="*/ 17148 w 19890"/>
              <a:gd name="connsiteY3-36" fmla="*/ 21600 h 21600"/>
              <a:gd name="connsiteX4-37" fmla="*/ 2498 w 19890"/>
              <a:gd name="connsiteY4-38" fmla="*/ 21600 h 21600"/>
              <a:gd name="connsiteX5-39" fmla="*/ 0 w 19890"/>
              <a:gd name="connsiteY5-40" fmla="*/ 11308 h 21600"/>
              <a:gd name="connsiteX6-41" fmla="*/ 2498 w 19890"/>
              <a:gd name="connsiteY6-42" fmla="*/ 0 h 21600"/>
              <a:gd name="connsiteX0-43" fmla="*/ 2742 w 20134"/>
              <a:gd name="connsiteY0-44" fmla="*/ 0 h 21600"/>
              <a:gd name="connsiteX1-45" fmla="*/ 17392 w 20134"/>
              <a:gd name="connsiteY1-46" fmla="*/ 0 h 21600"/>
              <a:gd name="connsiteX2-47" fmla="*/ 20134 w 20134"/>
              <a:gd name="connsiteY2-48" fmla="*/ 11054 h 21600"/>
              <a:gd name="connsiteX3-49" fmla="*/ 17392 w 20134"/>
              <a:gd name="connsiteY3-50" fmla="*/ 21600 h 21600"/>
              <a:gd name="connsiteX4-51" fmla="*/ 2742 w 20134"/>
              <a:gd name="connsiteY4-52" fmla="*/ 21600 h 21600"/>
              <a:gd name="connsiteX5-53" fmla="*/ 0 w 20134"/>
              <a:gd name="connsiteY5-54" fmla="*/ 11562 h 21600"/>
              <a:gd name="connsiteX6-55" fmla="*/ 2742 w 20134"/>
              <a:gd name="connsiteY6-56" fmla="*/ 0 h 216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0134" h="21600">
                <a:moveTo>
                  <a:pt x="2742" y="0"/>
                </a:moveTo>
                <a:lnTo>
                  <a:pt x="17392" y="0"/>
                </a:lnTo>
                <a:cubicBezTo>
                  <a:pt x="19311" y="0"/>
                  <a:pt x="20134" y="5089"/>
                  <a:pt x="20134" y="11054"/>
                </a:cubicBezTo>
                <a:cubicBezTo>
                  <a:pt x="20134" y="17019"/>
                  <a:pt x="19311" y="21600"/>
                  <a:pt x="17392" y="21600"/>
                </a:cubicBezTo>
                <a:lnTo>
                  <a:pt x="2742" y="21600"/>
                </a:lnTo>
                <a:cubicBezTo>
                  <a:pt x="823" y="21600"/>
                  <a:pt x="0" y="17527"/>
                  <a:pt x="0" y="11562"/>
                </a:cubicBezTo>
                <a:cubicBezTo>
                  <a:pt x="0" y="5597"/>
                  <a:pt x="823" y="0"/>
                  <a:pt x="2742"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600" b="1" spc="300" dirty="0">
                <a:solidFill>
                  <a:srgbClr val="3D589F"/>
                </a:solidFill>
                <a:latin typeface="微软雅黑" panose="020B0503020204020204" charset="-122"/>
                <a:ea typeface="微软雅黑" panose="020B0503020204020204" charset="-122"/>
              </a:rPr>
              <a:t>高中语文 选择性必修  下册</a:t>
            </a:r>
            <a:r>
              <a:rPr kumimoji="1" lang="en-US" altLang="zh-CN" sz="2600" b="1" spc="300" dirty="0">
                <a:solidFill>
                  <a:srgbClr val="3D589F"/>
                </a:solidFill>
                <a:latin typeface="微软雅黑" panose="020B0503020204020204" charset="-122"/>
                <a:ea typeface="微软雅黑" panose="020B0503020204020204" charset="-122"/>
              </a:rPr>
              <a:t> RJ</a:t>
            </a:r>
            <a:endParaRPr kumimoji="1" lang="en-US" altLang="zh-CN" sz="2600" b="1" spc="300" dirty="0">
              <a:solidFill>
                <a:srgbClr val="3D589F"/>
              </a:solidFill>
              <a:latin typeface="微软雅黑" panose="020B0503020204020204" charset="-122"/>
              <a:ea typeface="微软雅黑" panose="020B050302020402020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12240"/>
            <a:ext cx="10212705" cy="3234055"/>
          </a:xfrm>
          <a:prstGeom prst="rect">
            <a:avLst/>
          </a:prstGeom>
          <a:noFill/>
        </p:spPr>
        <p:txBody>
          <a:bodyPr wrap="square" rtlCol="0">
            <a:noAutofit/>
          </a:bodyPr>
          <a:lstStyle/>
          <a:p>
            <a:pPr>
              <a:lnSpc>
                <a:spcPct val="150000"/>
              </a:lnSpc>
            </a:pPr>
            <a:r>
              <a:rPr lang="en-US" altLang="zh-CN" dirty="0">
                <a:sym typeface="+mn-ea"/>
              </a:rPr>
              <a:t>(3)</a:t>
            </a:r>
            <a:r>
              <a:rPr lang="zh-CN" altLang="en-US" dirty="0">
                <a:sym typeface="+mn-ea"/>
              </a:rPr>
              <a:t>而陋者乃以斧斤考击而求之</a:t>
            </a:r>
            <a:r>
              <a:rPr lang="en-US" altLang="zh-CN" dirty="0">
                <a:sym typeface="+mn-ea"/>
              </a:rPr>
              <a:t>，</a:t>
            </a:r>
            <a:r>
              <a:rPr lang="zh-CN" altLang="en-US" dirty="0">
                <a:sym typeface="+mn-ea"/>
              </a:rPr>
              <a:t>自以为得其实。</a:t>
            </a:r>
            <a:r>
              <a:rPr lang="en-US" sz="1600" dirty="0">
                <a:sym typeface="+mn-ea"/>
              </a:rPr>
              <a:t>________________________________________________________________________</a:t>
            </a:r>
            <a:endParaRPr lang="en-US" sz="1600" dirty="0"/>
          </a:p>
          <a:p>
            <a:pPr>
              <a:lnSpc>
                <a:spcPct val="150000"/>
              </a:lnSpc>
            </a:pPr>
            <a:r>
              <a:rPr lang="en-US" sz="1600" dirty="0">
                <a:sym typeface="+mn-ea"/>
              </a:rPr>
              <a:t>________________________________________________________________________</a:t>
            </a:r>
            <a:endParaRPr lang="en-US" sz="1600" dirty="0"/>
          </a:p>
          <a:p>
            <a:pPr>
              <a:lnSpc>
                <a:spcPct val="150000"/>
              </a:lnSpc>
            </a:pPr>
            <a:endParaRPr lang="zh-CN" altLang="en-US" sz="1600"/>
          </a:p>
          <a:p>
            <a:pPr>
              <a:lnSpc>
                <a:spcPct val="150000"/>
              </a:lnSpc>
            </a:pPr>
            <a:endParaRPr lang="en-US" altLang="en-US" sz="1600"/>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551180" y="4472940"/>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【答案】浅陋的人竟然用斧头敲打</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山石</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的办法来探求石钟山得名的原因</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自以为得到了它的真相。</a:t>
            </a:r>
            <a:endParaRPr lang="zh-CN" altLang="en-US" dirty="0">
              <a:solidFill>
                <a:srgbClr val="0070C0"/>
              </a:solidFill>
              <a:uFill>
                <a:solidFill>
                  <a:schemeClr val="bg1"/>
                </a:solidFill>
              </a:uFill>
            </a:endParaRPr>
          </a:p>
        </p:txBody>
      </p:sp>
      <p:sp>
        <p:nvSpPr>
          <p:cNvPr id="2" name="文本框 1"/>
          <p:cNvSpPr txBox="1"/>
          <p:nvPr/>
        </p:nvSpPr>
        <p:spPr>
          <a:xfrm>
            <a:off x="631825" y="3212465"/>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本题考查理解并翻译文中的句子的能力。</a:t>
            </a:r>
            <a:r>
              <a:rPr lang="en-US" altLang="zh-CN" dirty="0"/>
              <a:t>(1)“</a:t>
            </a:r>
            <a:r>
              <a:rPr lang="zh-CN" altLang="en-US" dirty="0"/>
              <a:t>石之铿然有声者</a:t>
            </a:r>
            <a:r>
              <a:rPr lang="en-US" altLang="zh-CN" dirty="0"/>
              <a:t>”</a:t>
            </a:r>
            <a:r>
              <a:rPr lang="zh-CN" altLang="en-US" dirty="0"/>
              <a:t>定语后置</a:t>
            </a:r>
            <a:r>
              <a:rPr lang="en-US" altLang="zh-CN" dirty="0"/>
              <a:t>，</a:t>
            </a:r>
            <a:r>
              <a:rPr lang="zh-CN" altLang="en-US" dirty="0"/>
              <a:t>正常语序是</a:t>
            </a:r>
            <a:r>
              <a:rPr lang="en-US" altLang="zh-CN" dirty="0"/>
              <a:t>“</a:t>
            </a:r>
            <a:r>
              <a:rPr lang="zh-CN" altLang="en-US" dirty="0"/>
              <a:t>铿然有声之石</a:t>
            </a:r>
            <a:r>
              <a:rPr lang="en-US" altLang="zh-CN" dirty="0"/>
              <a:t>”</a:t>
            </a:r>
            <a:r>
              <a:rPr lang="zh-CN" altLang="en-US" dirty="0"/>
              <a:t>。铿然</a:t>
            </a:r>
            <a:r>
              <a:rPr lang="en-US" altLang="zh-CN" dirty="0"/>
              <a:t>:</a:t>
            </a:r>
            <a:r>
              <a:rPr lang="zh-CN" altLang="en-US" dirty="0"/>
              <a:t>形容敲击金石发出的响亮的声音。</a:t>
            </a:r>
            <a:r>
              <a:rPr lang="en-US" altLang="zh-CN" dirty="0"/>
              <a:t>(2)</a:t>
            </a:r>
            <a:r>
              <a:rPr lang="zh-CN" altLang="en-US" dirty="0"/>
              <a:t>目</a:t>
            </a:r>
            <a:r>
              <a:rPr lang="en-US" altLang="zh-CN" dirty="0"/>
              <a:t>:</a:t>
            </a:r>
            <a:r>
              <a:rPr lang="zh-CN" altLang="en-US" dirty="0"/>
              <a:t>亲眼。耳</a:t>
            </a:r>
            <a:r>
              <a:rPr lang="en-US" altLang="zh-CN" dirty="0"/>
              <a:t>:</a:t>
            </a:r>
            <a:r>
              <a:rPr lang="zh-CN" altLang="en-US" dirty="0"/>
              <a:t>亲耳。臆断</a:t>
            </a:r>
            <a:r>
              <a:rPr lang="en-US" altLang="zh-CN" dirty="0"/>
              <a:t>:</a:t>
            </a:r>
            <a:r>
              <a:rPr lang="zh-CN" altLang="en-US" dirty="0"/>
              <a:t>凭主观想象去推断。</a:t>
            </a:r>
            <a:r>
              <a:rPr lang="en-US" altLang="zh-CN" dirty="0"/>
              <a:t>(3)</a:t>
            </a:r>
            <a:r>
              <a:rPr lang="zh-CN" altLang="en-US" dirty="0"/>
              <a:t>陋者</a:t>
            </a:r>
            <a:r>
              <a:rPr lang="en-US" altLang="zh-CN" dirty="0"/>
              <a:t>:</a:t>
            </a:r>
            <a:r>
              <a:rPr lang="zh-CN" altLang="en-US" dirty="0"/>
              <a:t>浅陋的人。考击</a:t>
            </a:r>
            <a:r>
              <a:rPr lang="en-US" altLang="zh-CN" dirty="0"/>
              <a:t>:</a:t>
            </a:r>
            <a:r>
              <a:rPr lang="zh-CN" altLang="en-US" dirty="0"/>
              <a:t>敲打。实</a:t>
            </a:r>
            <a:r>
              <a:rPr lang="en-US" altLang="zh-CN" dirty="0"/>
              <a:t>:</a:t>
            </a:r>
            <a:r>
              <a:rPr lang="zh-CN" altLang="en-US" dirty="0"/>
              <a:t>真相。</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287635" cy="3234055"/>
          </a:xfrm>
          <a:prstGeom prst="rect">
            <a:avLst/>
          </a:prstGeom>
          <a:noFill/>
        </p:spPr>
        <p:txBody>
          <a:bodyPr wrap="square" rtlCol="0">
            <a:noAutofit/>
          </a:bodyPr>
          <a:lstStyle/>
          <a:p>
            <a:pPr>
              <a:lnSpc>
                <a:spcPct val="150000"/>
              </a:lnSpc>
            </a:pPr>
            <a:r>
              <a:rPr lang="zh-CN" altLang="en-US"/>
              <a:t>文言文阅读</a:t>
            </a:r>
            <a:endParaRPr lang="zh-CN" altLang="en-US"/>
          </a:p>
          <a:p>
            <a:pPr algn="l">
              <a:lnSpc>
                <a:spcPct val="150000"/>
              </a:lnSpc>
            </a:pPr>
            <a:r>
              <a:rPr lang="zh-CN" altLang="en-US"/>
              <a:t>文本一</a:t>
            </a:r>
            <a:r>
              <a:rPr lang="en-US" altLang="zh-CN"/>
              <a:t>:</a:t>
            </a:r>
            <a:endParaRPr lang="en-US" altLang="zh-CN"/>
          </a:p>
          <a:p>
            <a:pPr algn="l">
              <a:lnSpc>
                <a:spcPct val="150000"/>
              </a:lnSpc>
            </a:pPr>
            <a:r>
              <a:rPr lang="en-US" altLang="zh-CN"/>
              <a:t>    </a:t>
            </a:r>
            <a:r>
              <a:rPr lang="zh-CN" altLang="en-US"/>
              <a:t>国于南山之下</a:t>
            </a:r>
            <a:r>
              <a:rPr lang="en-US" altLang="zh-CN"/>
              <a:t>，</a:t>
            </a:r>
            <a:r>
              <a:rPr lang="zh-CN" altLang="en-US"/>
              <a:t>宜若起居饮食</a:t>
            </a:r>
            <a:r>
              <a:rPr lang="en-US" altLang="zh-CN"/>
              <a:t>，</a:t>
            </a:r>
            <a:r>
              <a:rPr lang="zh-CN" altLang="en-US"/>
              <a:t>与山接也。四方之山</a:t>
            </a:r>
            <a:r>
              <a:rPr lang="en-US" altLang="zh-CN"/>
              <a:t>，</a:t>
            </a:r>
            <a:r>
              <a:rPr lang="zh-CN" altLang="en-US"/>
              <a:t>莫高于终南</a:t>
            </a:r>
            <a:r>
              <a:rPr lang="en-US" altLang="zh-CN"/>
              <a:t>;</a:t>
            </a:r>
            <a:r>
              <a:rPr lang="zh-CN" altLang="en-US"/>
              <a:t>而都邑之丽山者</a:t>
            </a:r>
            <a:r>
              <a:rPr lang="en-US" altLang="zh-CN"/>
              <a:t>，</a:t>
            </a:r>
            <a:r>
              <a:rPr lang="zh-CN" altLang="en-US"/>
              <a:t>莫近于扶风。以至近求最高</a:t>
            </a:r>
            <a:r>
              <a:rPr lang="en-US" altLang="zh-CN"/>
              <a:t>，</a:t>
            </a:r>
            <a:r>
              <a:rPr lang="zh-CN" altLang="en-US"/>
              <a:t>其势必得。而太守之居</a:t>
            </a:r>
            <a:r>
              <a:rPr lang="en-US" altLang="zh-CN"/>
              <a:t>，</a:t>
            </a:r>
            <a:r>
              <a:rPr lang="zh-CN" altLang="en-US"/>
              <a:t>未尝知有山焉。</a:t>
            </a:r>
            <a:r>
              <a:rPr lang="zh-CN" altLang="en-US" u="sng"/>
              <a:t>虽非事之所以损益</a:t>
            </a:r>
            <a:r>
              <a:rPr lang="en-US" altLang="zh-CN" u="sng"/>
              <a:t>，</a:t>
            </a:r>
            <a:r>
              <a:rPr lang="zh-CN" altLang="en-US" u="sng"/>
              <a:t>而物理有不当然者</a:t>
            </a:r>
            <a:r>
              <a:rPr lang="en-US" altLang="zh-CN" u="sng"/>
              <a:t>，</a:t>
            </a:r>
            <a:r>
              <a:rPr lang="zh-CN" altLang="en-US" u="sng"/>
              <a:t>此凌虚之所为筑也。</a:t>
            </a:r>
            <a:endParaRPr lang="zh-CN" altLang="en-US" u="sng"/>
          </a:p>
          <a:p>
            <a:pPr algn="l">
              <a:lnSpc>
                <a:spcPct val="150000"/>
              </a:lnSpc>
            </a:pPr>
            <a:r>
              <a:rPr lang="en-US" altLang="zh-CN"/>
              <a:t>    </a:t>
            </a:r>
            <a:r>
              <a:rPr lang="zh-CN" altLang="en-US"/>
              <a:t>方其未筑也</a:t>
            </a:r>
            <a:r>
              <a:rPr lang="en-US" altLang="zh-CN"/>
              <a:t>，</a:t>
            </a:r>
            <a:r>
              <a:rPr lang="zh-CN" altLang="en-US"/>
              <a:t>太守陈公杖屦逍遥于其下。见山之出于林木之上者</a:t>
            </a:r>
            <a:r>
              <a:rPr lang="en-US" altLang="zh-CN"/>
              <a:t>，</a:t>
            </a:r>
            <a:r>
              <a:rPr lang="zh-CN" altLang="en-US"/>
              <a:t>累累如人之旅行于墙外而见其髻也。曰</a:t>
            </a:r>
            <a:r>
              <a:rPr lang="en-US" altLang="zh-CN"/>
              <a:t>:“</a:t>
            </a:r>
            <a:r>
              <a:rPr lang="zh-CN" altLang="en-US"/>
              <a:t>是必有异。</a:t>
            </a:r>
            <a:r>
              <a:rPr lang="en-US" altLang="zh-CN"/>
              <a:t>”</a:t>
            </a:r>
            <a:r>
              <a:rPr lang="zh-CN" altLang="en-US"/>
              <a:t>使工凿其前为方池</a:t>
            </a:r>
            <a:r>
              <a:rPr lang="en-US" altLang="zh-CN"/>
              <a:t>，</a:t>
            </a:r>
            <a:r>
              <a:rPr lang="zh-CN" altLang="en-US"/>
              <a:t>以其土筑台</a:t>
            </a:r>
            <a:r>
              <a:rPr lang="en-US" altLang="zh-CN"/>
              <a:t>，</a:t>
            </a:r>
            <a:r>
              <a:rPr lang="zh-CN" altLang="en-US"/>
              <a:t>高出于屋之危而止。然后人之至于其上者</a:t>
            </a:r>
            <a:r>
              <a:rPr lang="en-US" altLang="zh-CN"/>
              <a:t>，</a:t>
            </a:r>
            <a:r>
              <a:rPr lang="zh-CN" altLang="en-US"/>
              <a:t>恍然不知台之高</a:t>
            </a:r>
            <a:r>
              <a:rPr lang="en-US" altLang="zh-CN"/>
              <a:t>，</a:t>
            </a:r>
            <a:r>
              <a:rPr lang="zh-CN" altLang="en-US"/>
              <a:t>而以为山之踊跃奋迅而出也。</a:t>
            </a:r>
            <a:endParaRPr lang="zh-CN" altLang="en-US"/>
          </a:p>
          <a:p>
            <a:pPr algn="l">
              <a:lnSpc>
                <a:spcPct val="150000"/>
              </a:lnSpc>
            </a:pPr>
            <a:endParaRPr lang="en-US" altLang="zh-CN"/>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0" name="文本框 19"/>
          <p:cNvSpPr txBox="1"/>
          <p:nvPr>
            <p:custDataLst>
              <p:tags r:id="rId4"/>
            </p:custDataLst>
          </p:nvPr>
        </p:nvSpPr>
        <p:spPr>
          <a:xfrm flipV="1">
            <a:off x="2496185" y="3501390"/>
            <a:ext cx="600075" cy="5854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 name="文本框 1"/>
          <p:cNvSpPr txBox="1"/>
          <p:nvPr>
            <p:custDataLst>
              <p:tags r:id="rId5"/>
            </p:custDataLst>
          </p:nvPr>
        </p:nvSpPr>
        <p:spPr>
          <a:xfrm flipV="1">
            <a:off x="2279650" y="3501390"/>
            <a:ext cx="600075" cy="5854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414655" y="1340485"/>
            <a:ext cx="10712450" cy="3234055"/>
          </a:xfrm>
          <a:prstGeom prst="rect">
            <a:avLst/>
          </a:prstGeom>
          <a:noFill/>
        </p:spPr>
        <p:txBody>
          <a:bodyPr wrap="square" rtlCol="0">
            <a:noAutofit/>
          </a:bodyPr>
          <a:lstStyle/>
          <a:p>
            <a:pPr algn="l">
              <a:lnSpc>
                <a:spcPct val="150000"/>
              </a:lnSpc>
            </a:pPr>
            <a:r>
              <a:rPr lang="en-US" altLang="zh-CN"/>
              <a:t>    </a:t>
            </a:r>
            <a:r>
              <a:rPr lang="zh-CN" altLang="en-US"/>
              <a:t>公曰</a:t>
            </a:r>
            <a:r>
              <a:rPr lang="en-US" altLang="zh-CN"/>
              <a:t>:“</a:t>
            </a:r>
            <a:r>
              <a:rPr lang="zh-CN" altLang="en-US"/>
              <a:t>是宜名凌虚。</a:t>
            </a:r>
            <a:r>
              <a:rPr lang="en-US" altLang="zh-CN"/>
              <a:t>”</a:t>
            </a:r>
            <a:r>
              <a:rPr lang="zh-CN" altLang="en-US"/>
              <a:t>以告其从事苏轼</a:t>
            </a:r>
            <a:r>
              <a:rPr lang="en-US" altLang="zh-CN"/>
              <a:t>，</a:t>
            </a:r>
            <a:r>
              <a:rPr lang="zh-CN" altLang="en-US"/>
              <a:t>而求文以为记。轼复于公曰</a:t>
            </a:r>
            <a:r>
              <a:rPr lang="en-US" altLang="zh-CN"/>
              <a:t>:“</a:t>
            </a:r>
            <a:r>
              <a:rPr lang="zh-CN" altLang="en-US"/>
              <a:t>物之废兴成毁</a:t>
            </a:r>
            <a:r>
              <a:rPr lang="en-US" altLang="zh-CN"/>
              <a:t>，</a:t>
            </a:r>
            <a:r>
              <a:rPr lang="zh-CN" altLang="en-US"/>
              <a:t>不可得而知也。昔者荒草野田</a:t>
            </a:r>
            <a:r>
              <a:rPr lang="en-US" altLang="zh-CN"/>
              <a:t>，</a:t>
            </a:r>
            <a:r>
              <a:rPr lang="zh-CN" altLang="en-US"/>
              <a:t>霜露之所蒙翳</a:t>
            </a:r>
            <a:r>
              <a:rPr lang="en-US" altLang="zh-CN"/>
              <a:t>，</a:t>
            </a:r>
            <a:r>
              <a:rPr lang="zh-CN" altLang="en-US"/>
              <a:t>狐虺之所窜伏</a:t>
            </a:r>
            <a:r>
              <a:rPr lang="en-US" altLang="zh-CN"/>
              <a:t>，</a:t>
            </a:r>
            <a:r>
              <a:rPr lang="zh-CN" altLang="en-US"/>
              <a:t>方是时</a:t>
            </a:r>
            <a:r>
              <a:rPr lang="en-US" altLang="zh-CN"/>
              <a:t>，</a:t>
            </a:r>
            <a:r>
              <a:rPr lang="zh-CN" altLang="en-US"/>
              <a:t>岂知有凌虚台耶？</a:t>
            </a:r>
            <a:r>
              <a:rPr lang="zh-CN" altLang="en-US" u="wavy">
                <a:solidFill>
                  <a:schemeClr val="tx1"/>
                </a:solidFill>
                <a:uFillTx/>
              </a:rPr>
              <a:t>废兴成毁相寻于无穷则台之复为荒草野田皆不可知也</a:t>
            </a:r>
            <a:r>
              <a:rPr lang="zh-CN" altLang="en-US"/>
              <a:t>。夫台犹不足恃以长久</a:t>
            </a:r>
            <a:r>
              <a:rPr lang="en-US" altLang="zh-CN"/>
              <a:t>，</a:t>
            </a:r>
            <a:r>
              <a:rPr lang="zh-CN" altLang="en-US"/>
              <a:t>而况于人事之得丧</a:t>
            </a:r>
            <a:r>
              <a:rPr lang="en-US" altLang="zh-CN"/>
              <a:t>，</a:t>
            </a:r>
            <a:r>
              <a:rPr lang="zh-CN" altLang="en-US"/>
              <a:t>忽往而忽来者欤？</a:t>
            </a:r>
            <a:r>
              <a:rPr lang="zh-CN" altLang="en-US" u="sng"/>
              <a:t>而或者欲以夸世而自足</a:t>
            </a:r>
            <a:r>
              <a:rPr lang="en-US" altLang="zh-CN" u="sng"/>
              <a:t>，</a:t>
            </a:r>
            <a:r>
              <a:rPr lang="zh-CN" altLang="en-US" u="sng"/>
              <a:t>则过矣！</a:t>
            </a:r>
            <a:r>
              <a:rPr lang="zh-CN" altLang="en-US"/>
              <a:t>盖世有足恃者</a:t>
            </a:r>
            <a:r>
              <a:rPr lang="en-US" altLang="zh-CN"/>
              <a:t>，</a:t>
            </a:r>
            <a:r>
              <a:rPr lang="zh-CN" altLang="en-US"/>
              <a:t>而不在乎台之存亡也！</a:t>
            </a:r>
            <a:r>
              <a:rPr lang="en-US" altLang="zh-CN"/>
              <a:t>”</a:t>
            </a:r>
            <a:r>
              <a:rPr lang="zh-CN" altLang="en-US"/>
              <a:t>既已言于公</a:t>
            </a:r>
            <a:r>
              <a:rPr lang="en-US" altLang="zh-CN"/>
              <a:t>，</a:t>
            </a:r>
            <a:r>
              <a:rPr lang="zh-CN" altLang="en-US"/>
              <a:t>退而为之记。</a:t>
            </a:r>
            <a:r>
              <a:rPr lang="en-US" altLang="en-US"/>
              <a:t> </a:t>
            </a:r>
            <a:endParaRPr lang="en-US" altLang="en-US"/>
          </a:p>
          <a:p>
            <a:pPr algn="r">
              <a:lnSpc>
                <a:spcPct val="150000"/>
              </a:lnSpc>
            </a:pPr>
            <a:r>
              <a:rPr lang="en-US" altLang="zh-CN"/>
              <a:t>(</a:t>
            </a:r>
            <a:r>
              <a:rPr lang="zh-CN" altLang="en-US"/>
              <a:t>节选自苏轼《凌虚台记》</a:t>
            </a:r>
            <a:r>
              <a:rPr lang="en-US" altLang="zh-CN"/>
              <a:t>)</a:t>
            </a:r>
            <a:endParaRPr lang="en-US" altLang="zh-CN"/>
          </a:p>
          <a:p>
            <a:pPr algn="l">
              <a:lnSpc>
                <a:spcPct val="150000"/>
              </a:lnSpc>
            </a:pPr>
            <a:endParaRPr lang="en-US" altLang="zh-CN"/>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0" name="文本框 19"/>
          <p:cNvSpPr txBox="1"/>
          <p:nvPr>
            <p:custDataLst>
              <p:tags r:id="rId4"/>
            </p:custDataLst>
          </p:nvPr>
        </p:nvSpPr>
        <p:spPr>
          <a:xfrm flipV="1">
            <a:off x="3215640" y="1413510"/>
            <a:ext cx="600075" cy="5854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 name="文本框 1"/>
          <p:cNvSpPr txBox="1"/>
          <p:nvPr>
            <p:custDataLst>
              <p:tags r:id="rId5"/>
            </p:custDataLst>
          </p:nvPr>
        </p:nvSpPr>
        <p:spPr>
          <a:xfrm flipV="1">
            <a:off x="3431540" y="1391920"/>
            <a:ext cx="600075" cy="5854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287635" cy="3234055"/>
          </a:xfrm>
          <a:prstGeom prst="rect">
            <a:avLst/>
          </a:prstGeom>
          <a:noFill/>
        </p:spPr>
        <p:txBody>
          <a:bodyPr wrap="square" rtlCol="0">
            <a:noAutofit/>
          </a:bodyPr>
          <a:lstStyle/>
          <a:p>
            <a:pPr>
              <a:lnSpc>
                <a:spcPct val="150000"/>
              </a:lnSpc>
            </a:pPr>
            <a:r>
              <a:rPr lang="zh-CN" altLang="en-US"/>
              <a:t>文言文阅读</a:t>
            </a:r>
            <a:endParaRPr lang="zh-CN" altLang="en-US"/>
          </a:p>
          <a:p>
            <a:pPr algn="l">
              <a:lnSpc>
                <a:spcPct val="150000"/>
              </a:lnSpc>
            </a:pPr>
            <a:r>
              <a:rPr lang="zh-CN" altLang="en-US"/>
              <a:t>文本二</a:t>
            </a:r>
            <a:r>
              <a:rPr lang="en-US" altLang="zh-CN"/>
              <a:t>:</a:t>
            </a:r>
            <a:endParaRPr lang="en-US" altLang="zh-CN"/>
          </a:p>
          <a:p>
            <a:pPr algn="l">
              <a:lnSpc>
                <a:spcPct val="150000"/>
              </a:lnSpc>
            </a:pPr>
            <a:r>
              <a:rPr lang="en-US" altLang="zh-CN"/>
              <a:t>    </a:t>
            </a:r>
            <a:r>
              <a:rPr lang="zh-CN" altLang="en-US"/>
              <a:t>元丰七年六月丁丑</a:t>
            </a:r>
            <a:r>
              <a:rPr lang="en-US" altLang="zh-CN"/>
              <a:t>,</a:t>
            </a:r>
            <a:r>
              <a:rPr lang="zh-CN" altLang="en-US"/>
              <a:t>余自齐安舟行适临汝</a:t>
            </a:r>
            <a:r>
              <a:rPr lang="en-US" altLang="zh-CN"/>
              <a:t>,</a:t>
            </a:r>
            <a:r>
              <a:rPr lang="zh-CN" altLang="en-US"/>
              <a:t>而长子迈将赴饶之德兴尉</a:t>
            </a:r>
            <a:r>
              <a:rPr lang="en-US" altLang="zh-CN"/>
              <a:t>,</a:t>
            </a:r>
            <a:r>
              <a:rPr lang="zh-CN" altLang="en-US"/>
              <a:t>送之至湖口</a:t>
            </a:r>
            <a:r>
              <a:rPr lang="en-US" altLang="zh-CN"/>
              <a:t>,</a:t>
            </a:r>
            <a:r>
              <a:rPr lang="zh-CN" altLang="en-US"/>
              <a:t>因得观所谓石钟者。寺僧使小童持斧</a:t>
            </a:r>
            <a:r>
              <a:rPr lang="en-US" altLang="zh-CN"/>
              <a:t>,</a:t>
            </a:r>
            <a:r>
              <a:rPr lang="zh-CN" altLang="en-US"/>
              <a:t>于乱石间择其一二扣之</a:t>
            </a:r>
            <a:r>
              <a:rPr lang="en-US" altLang="zh-CN"/>
              <a:t>,</a:t>
            </a:r>
            <a:r>
              <a:rPr lang="zh-CN" altLang="en-US"/>
              <a:t>硿硿焉。余固笑而不信也。至暮夜月明</a:t>
            </a:r>
            <a:r>
              <a:rPr lang="en-US" altLang="zh-CN"/>
              <a:t>,</a:t>
            </a:r>
            <a:r>
              <a:rPr lang="zh-CN" altLang="en-US"/>
              <a:t>独与迈乘小舟</a:t>
            </a:r>
            <a:r>
              <a:rPr lang="en-US" altLang="zh-CN"/>
              <a:t>,</a:t>
            </a:r>
            <a:r>
              <a:rPr lang="zh-CN" altLang="en-US"/>
              <a:t>至绝壁下。大石侧立千尺</a:t>
            </a:r>
            <a:r>
              <a:rPr lang="en-US" altLang="zh-CN"/>
              <a:t>,</a:t>
            </a:r>
            <a:r>
              <a:rPr lang="zh-CN" altLang="en-US"/>
              <a:t>如猛兽奇鬼</a:t>
            </a:r>
            <a:r>
              <a:rPr lang="en-US" altLang="zh-CN"/>
              <a:t>,</a:t>
            </a:r>
            <a:r>
              <a:rPr lang="zh-CN" altLang="en-US"/>
              <a:t>森然欲搏人</a:t>
            </a:r>
            <a:r>
              <a:rPr lang="en-US" altLang="zh-CN"/>
              <a:t>;</a:t>
            </a:r>
            <a:r>
              <a:rPr lang="zh-CN" altLang="en-US"/>
              <a:t>而山上栖鹘</a:t>
            </a:r>
            <a:r>
              <a:rPr lang="en-US" altLang="zh-CN"/>
              <a:t>,</a:t>
            </a:r>
            <a:r>
              <a:rPr lang="zh-CN" altLang="en-US"/>
              <a:t>闻人声亦惊起</a:t>
            </a:r>
            <a:r>
              <a:rPr lang="en-US" altLang="zh-CN"/>
              <a:t>,</a:t>
            </a:r>
            <a:r>
              <a:rPr lang="zh-CN" altLang="en-US"/>
              <a:t>磔磔云霄间</a:t>
            </a:r>
            <a:r>
              <a:rPr lang="en-US" altLang="zh-CN"/>
              <a:t>;</a:t>
            </a:r>
            <a:r>
              <a:rPr lang="zh-CN" altLang="en-US"/>
              <a:t>又有若老人咳且笑于山谷中者</a:t>
            </a:r>
            <a:r>
              <a:rPr lang="en-US" altLang="zh-CN"/>
              <a:t>,</a:t>
            </a:r>
            <a:r>
              <a:rPr lang="zh-CN" altLang="en-US"/>
              <a:t>或曰此鹳鹤也。余方心动欲还</a:t>
            </a:r>
            <a:r>
              <a:rPr lang="en-US" altLang="zh-CN"/>
              <a:t>,</a:t>
            </a:r>
            <a:r>
              <a:rPr lang="zh-CN" altLang="en-US"/>
              <a:t>而大声发于水上</a:t>
            </a:r>
            <a:r>
              <a:rPr lang="en-US" altLang="zh-CN"/>
              <a:t>,</a:t>
            </a:r>
            <a:r>
              <a:rPr lang="zh-CN" altLang="en-US"/>
              <a:t>噌吰如钟鼓不绝。舟人大恐。徐而察之</a:t>
            </a:r>
            <a:r>
              <a:rPr lang="en-US" altLang="zh-CN"/>
              <a:t>,</a:t>
            </a:r>
            <a:r>
              <a:rPr lang="zh-CN" altLang="en-US"/>
              <a:t>则山下皆石穴罅</a:t>
            </a:r>
            <a:r>
              <a:rPr lang="en-US" altLang="zh-CN"/>
              <a:t>,</a:t>
            </a:r>
            <a:r>
              <a:rPr lang="zh-CN" altLang="en-US"/>
              <a:t>不知其浅深</a:t>
            </a:r>
            <a:r>
              <a:rPr lang="en-US" altLang="zh-CN"/>
              <a:t>,</a:t>
            </a:r>
            <a:r>
              <a:rPr lang="zh-CN" altLang="en-US"/>
              <a:t>微波入焉</a:t>
            </a:r>
            <a:r>
              <a:rPr lang="en-US" altLang="zh-CN"/>
              <a:t>,</a:t>
            </a:r>
            <a:r>
              <a:rPr lang="zh-CN" altLang="en-US"/>
              <a:t>涵澹澎湃而为此也。舟回至两山间</a:t>
            </a:r>
            <a:r>
              <a:rPr lang="en-US" altLang="zh-CN"/>
              <a:t>,</a:t>
            </a:r>
            <a:r>
              <a:rPr lang="zh-CN" altLang="en-US"/>
              <a:t>将入港口</a:t>
            </a:r>
            <a:r>
              <a:rPr lang="en-US" altLang="zh-CN"/>
              <a:t>,</a:t>
            </a:r>
            <a:r>
              <a:rPr lang="zh-CN" altLang="en-US"/>
              <a:t>有大石当中流</a:t>
            </a:r>
            <a:r>
              <a:rPr lang="en-US" altLang="zh-CN"/>
              <a:t>,</a:t>
            </a:r>
            <a:r>
              <a:rPr lang="zh-CN" altLang="en-US"/>
              <a:t>可坐百人</a:t>
            </a:r>
            <a:r>
              <a:rPr lang="en-US" altLang="zh-CN"/>
              <a:t>,</a:t>
            </a:r>
            <a:r>
              <a:rPr lang="zh-CN" altLang="en-US"/>
              <a:t>空中而多窍</a:t>
            </a:r>
            <a:r>
              <a:rPr lang="en-US" altLang="zh-CN"/>
              <a:t>,</a:t>
            </a:r>
            <a:r>
              <a:rPr lang="zh-CN" altLang="en-US"/>
              <a:t>与风水相吞吐</a:t>
            </a:r>
            <a:r>
              <a:rPr lang="en-US" altLang="zh-CN"/>
              <a:t>,</a:t>
            </a:r>
            <a:r>
              <a:rPr lang="zh-CN" altLang="en-US"/>
              <a:t>有窾坎镗鞳之声</a:t>
            </a:r>
            <a:r>
              <a:rPr lang="en-US" altLang="zh-CN"/>
              <a:t>,</a:t>
            </a:r>
            <a:r>
              <a:rPr lang="zh-CN" altLang="en-US"/>
              <a:t>与向之噌吰者相应</a:t>
            </a:r>
            <a:r>
              <a:rPr lang="en-US" altLang="zh-CN"/>
              <a:t>,</a:t>
            </a:r>
            <a:r>
              <a:rPr lang="zh-CN" altLang="en-US"/>
              <a:t>如乐作焉。因笑谓迈曰</a:t>
            </a:r>
            <a:r>
              <a:rPr lang="en-US" altLang="zh-CN"/>
              <a:t>:“</a:t>
            </a:r>
            <a:r>
              <a:rPr lang="zh-CN" altLang="en-US"/>
              <a:t>汝识之乎</a:t>
            </a:r>
            <a:r>
              <a:rPr lang="en-US" altLang="zh-CN"/>
              <a:t>?</a:t>
            </a:r>
            <a:r>
              <a:rPr lang="zh-CN" altLang="en-US"/>
              <a:t>噌吰者</a:t>
            </a:r>
            <a:r>
              <a:rPr lang="en-US" altLang="zh-CN"/>
              <a:t>,</a:t>
            </a:r>
            <a:r>
              <a:rPr lang="zh-CN" altLang="en-US"/>
              <a:t>周景王之无射也</a:t>
            </a:r>
            <a:r>
              <a:rPr lang="en-US" altLang="zh-CN"/>
              <a:t>;</a:t>
            </a:r>
            <a:r>
              <a:rPr lang="zh-CN" altLang="en-US"/>
              <a:t>窾坎镗鞳者</a:t>
            </a:r>
            <a:r>
              <a:rPr lang="en-US" altLang="zh-CN"/>
              <a:t>,</a:t>
            </a:r>
            <a:r>
              <a:rPr lang="zh-CN" altLang="en-US"/>
              <a:t>魏庄子之歌钟也。古之人不余欺也</a:t>
            </a:r>
            <a:r>
              <a:rPr lang="en-US" altLang="zh-CN"/>
              <a:t>!”</a:t>
            </a:r>
            <a:endParaRPr lang="en-US" altLang="zh-CN"/>
          </a:p>
          <a:p>
            <a:pPr algn="l">
              <a:lnSpc>
                <a:spcPct val="150000"/>
              </a:lnSpc>
            </a:pPr>
            <a:endParaRPr lang="en-US" altLang="zh-CN"/>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414655" y="1340485"/>
            <a:ext cx="10712450" cy="3234055"/>
          </a:xfrm>
          <a:prstGeom prst="rect">
            <a:avLst/>
          </a:prstGeom>
          <a:noFill/>
        </p:spPr>
        <p:txBody>
          <a:bodyPr wrap="square" rtlCol="0">
            <a:noAutofit/>
          </a:bodyPr>
          <a:lstStyle/>
          <a:p>
            <a:pPr algn="l">
              <a:lnSpc>
                <a:spcPct val="150000"/>
              </a:lnSpc>
            </a:pPr>
            <a:r>
              <a:rPr lang="en-US" altLang="zh-CN"/>
              <a:t>    </a:t>
            </a:r>
            <a:r>
              <a:rPr lang="zh-CN" altLang="en-US"/>
              <a:t>事不目见耳闻</a:t>
            </a:r>
            <a:r>
              <a:rPr lang="en-US" altLang="zh-CN"/>
              <a:t>,</a:t>
            </a:r>
            <a:r>
              <a:rPr lang="zh-CN" altLang="en-US"/>
              <a:t>而臆断其有无</a:t>
            </a:r>
            <a:r>
              <a:rPr lang="en-US" altLang="zh-CN"/>
              <a:t>,</a:t>
            </a:r>
            <a:r>
              <a:rPr lang="zh-CN" altLang="en-US"/>
              <a:t>可乎</a:t>
            </a:r>
            <a:r>
              <a:rPr lang="en-US" altLang="zh-CN"/>
              <a:t>?</a:t>
            </a:r>
            <a:r>
              <a:rPr lang="zh-CN" altLang="en-US"/>
              <a:t>郦元之所见闻</a:t>
            </a:r>
            <a:r>
              <a:rPr lang="en-US" altLang="zh-CN"/>
              <a:t>,</a:t>
            </a:r>
            <a:r>
              <a:rPr lang="zh-CN" altLang="en-US"/>
              <a:t>殆与余同</a:t>
            </a:r>
            <a:r>
              <a:rPr lang="en-US" altLang="zh-CN"/>
              <a:t>,</a:t>
            </a:r>
            <a:r>
              <a:rPr lang="zh-CN" altLang="en-US"/>
              <a:t>而言之不详</a:t>
            </a:r>
            <a:r>
              <a:rPr lang="en-US" altLang="zh-CN"/>
              <a:t>;</a:t>
            </a:r>
            <a:r>
              <a:rPr lang="zh-CN" altLang="en-US"/>
              <a:t>士大夫终不肯以小舟夜泊绝壁之下</a:t>
            </a:r>
            <a:r>
              <a:rPr lang="en-US" altLang="zh-CN"/>
              <a:t>,</a:t>
            </a:r>
            <a:r>
              <a:rPr lang="zh-CN" altLang="en-US"/>
              <a:t>故莫能知</a:t>
            </a:r>
            <a:r>
              <a:rPr lang="en-US" altLang="zh-CN"/>
              <a:t>;</a:t>
            </a:r>
            <a:r>
              <a:rPr lang="zh-CN" altLang="en-US"/>
              <a:t>而渔工水师虽知而不能言。此世所以不传也。而陋者乃以斧斤考击而求之</a:t>
            </a:r>
            <a:r>
              <a:rPr lang="en-US" altLang="zh-CN"/>
              <a:t>,</a:t>
            </a:r>
            <a:r>
              <a:rPr lang="zh-CN" altLang="en-US"/>
              <a:t>自以为得其实。余是以记之</a:t>
            </a:r>
            <a:r>
              <a:rPr lang="en-US" altLang="zh-CN"/>
              <a:t>,</a:t>
            </a:r>
            <a:r>
              <a:rPr lang="zh-CN" altLang="en-US"/>
              <a:t>盖叹郦元之简</a:t>
            </a:r>
            <a:r>
              <a:rPr lang="en-US" altLang="zh-CN"/>
              <a:t>,</a:t>
            </a:r>
            <a:r>
              <a:rPr lang="zh-CN" altLang="en-US"/>
              <a:t>而笑李渤之陋也。</a:t>
            </a:r>
            <a:endParaRPr lang="zh-CN" altLang="en-US"/>
          </a:p>
          <a:p>
            <a:pPr algn="r">
              <a:lnSpc>
                <a:spcPct val="150000"/>
              </a:lnSpc>
            </a:pPr>
            <a:r>
              <a:rPr lang="en-US" altLang="zh-CN"/>
              <a:t>(</a:t>
            </a:r>
            <a:r>
              <a:rPr lang="zh-CN" altLang="en-US"/>
              <a:t>节选自苏轼《石钟山记》</a:t>
            </a:r>
            <a:r>
              <a:rPr lang="en-US" altLang="zh-CN"/>
              <a:t>)</a:t>
            </a:r>
            <a:endParaRPr lang="en-US" altLang="zh-CN"/>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3" name="文本框 2"/>
          <p:cNvSpPr txBox="1"/>
          <p:nvPr>
            <p:custDataLst>
              <p:tags r:id="rId4"/>
            </p:custDataLst>
          </p:nvPr>
        </p:nvSpPr>
        <p:spPr>
          <a:xfrm flipV="1">
            <a:off x="5375910" y="1412875"/>
            <a:ext cx="600075" cy="5854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4" name="文本框 3"/>
          <p:cNvSpPr txBox="1"/>
          <p:nvPr>
            <p:custDataLst>
              <p:tags r:id="rId5"/>
            </p:custDataLst>
          </p:nvPr>
        </p:nvSpPr>
        <p:spPr>
          <a:xfrm flipV="1">
            <a:off x="7607935" y="1413510"/>
            <a:ext cx="600075" cy="5854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5" name="文本框 4"/>
          <p:cNvSpPr txBox="1"/>
          <p:nvPr>
            <p:custDataLst>
              <p:tags r:id="rId6"/>
            </p:custDataLst>
          </p:nvPr>
        </p:nvSpPr>
        <p:spPr>
          <a:xfrm flipV="1">
            <a:off x="7825105" y="1413510"/>
            <a:ext cx="600075" cy="5854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6" name="文本框 5"/>
          <p:cNvSpPr txBox="1"/>
          <p:nvPr>
            <p:custDataLst>
              <p:tags r:id="rId7"/>
            </p:custDataLst>
          </p:nvPr>
        </p:nvSpPr>
        <p:spPr>
          <a:xfrm flipV="1">
            <a:off x="8039735" y="1413510"/>
            <a:ext cx="600075" cy="5854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a:t>6.</a:t>
            </a:r>
            <a:r>
              <a:rPr lang="zh-CN" altLang="en-US"/>
              <a:t>文中画波浪线的部分有三处需要断句</a:t>
            </a:r>
            <a:r>
              <a:rPr lang="en-US" altLang="zh-CN"/>
              <a:t>，</a:t>
            </a:r>
            <a:r>
              <a:rPr lang="zh-CN" altLang="en-US"/>
              <a:t>请用铅笔将答题卡上相应位置的答案标号涂黑。</a:t>
            </a:r>
            <a:endParaRPr lang="zh-CN" altLang="en-US"/>
          </a:p>
          <a:p>
            <a:pPr>
              <a:lnSpc>
                <a:spcPct val="150000"/>
              </a:lnSpc>
            </a:pPr>
            <a:r>
              <a:rPr lang="zh-CN" altLang="en-US"/>
              <a:t>　　废</a:t>
            </a:r>
            <a:r>
              <a:rPr lang="en-US" altLang="zh-CN"/>
              <a:t>  A  </a:t>
            </a:r>
            <a:r>
              <a:rPr lang="zh-CN" altLang="en-US"/>
              <a:t>兴成毁</a:t>
            </a:r>
            <a:r>
              <a:rPr lang="en-US" altLang="zh-CN"/>
              <a:t>  B  </a:t>
            </a:r>
            <a:r>
              <a:rPr lang="zh-CN" altLang="en-US"/>
              <a:t>相</a:t>
            </a:r>
            <a:r>
              <a:rPr lang="en-US" altLang="zh-CN"/>
              <a:t>  C  </a:t>
            </a:r>
            <a:r>
              <a:rPr lang="zh-CN" altLang="en-US"/>
              <a:t>寻于无穷</a:t>
            </a:r>
            <a:r>
              <a:rPr lang="en-US" altLang="zh-CN"/>
              <a:t>  D  </a:t>
            </a:r>
            <a:r>
              <a:rPr lang="zh-CN" altLang="en-US"/>
              <a:t>则台之复</a:t>
            </a:r>
            <a:r>
              <a:rPr lang="en-US" altLang="zh-CN"/>
              <a:t>  E  </a:t>
            </a:r>
            <a:r>
              <a:rPr lang="zh-CN" altLang="en-US"/>
              <a:t>为荒草</a:t>
            </a:r>
            <a:r>
              <a:rPr lang="en-US" altLang="zh-CN"/>
              <a:t>  F  </a:t>
            </a:r>
            <a:r>
              <a:rPr lang="zh-CN" altLang="en-US"/>
              <a:t>野田</a:t>
            </a:r>
            <a:r>
              <a:rPr lang="en-US" altLang="zh-CN"/>
              <a:t>  G  </a:t>
            </a:r>
            <a:r>
              <a:rPr lang="zh-CN" altLang="en-US"/>
              <a:t>皆不可</a:t>
            </a:r>
            <a:r>
              <a:rPr lang="en-US" altLang="zh-CN"/>
              <a:t>  H  </a:t>
            </a:r>
            <a:r>
              <a:rPr lang="zh-CN" altLang="en-US"/>
              <a:t>知也</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2827020"/>
            <a:ext cx="1051115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本题考查文言文断句的能力。</a:t>
            </a:r>
            <a:r>
              <a:rPr lang="en-US" altLang="zh-CN" dirty="0"/>
              <a:t>“</a:t>
            </a:r>
            <a:r>
              <a:rPr lang="zh-CN" altLang="en-US" dirty="0"/>
              <a:t>废兴成毁</a:t>
            </a:r>
            <a:r>
              <a:rPr lang="en-US" altLang="zh-CN" dirty="0"/>
              <a:t>”</a:t>
            </a:r>
            <a:r>
              <a:rPr lang="zh-CN" altLang="en-US" dirty="0"/>
              <a:t>指的是兴盛和衰败</a:t>
            </a:r>
            <a:r>
              <a:rPr lang="en-US" altLang="zh-CN" dirty="0"/>
              <a:t>，</a:t>
            </a:r>
            <a:r>
              <a:rPr lang="zh-CN" altLang="en-US" dirty="0"/>
              <a:t>作为一个短语</a:t>
            </a:r>
            <a:r>
              <a:rPr lang="en-US" altLang="zh-CN" dirty="0"/>
              <a:t>，</a:t>
            </a:r>
            <a:r>
              <a:rPr lang="zh-CN" altLang="en-US" dirty="0"/>
              <a:t>其后可以断开</a:t>
            </a:r>
            <a:r>
              <a:rPr lang="en-US" altLang="zh-CN" dirty="0"/>
              <a:t>，</a:t>
            </a:r>
            <a:r>
              <a:rPr lang="zh-CN" altLang="en-US" dirty="0"/>
              <a:t>故选</a:t>
            </a:r>
            <a:r>
              <a:rPr lang="en-US" altLang="zh-CN" dirty="0"/>
              <a:t>B;“</a:t>
            </a:r>
            <a:r>
              <a:rPr lang="zh-CN" altLang="en-US" dirty="0"/>
              <a:t>于无穷</a:t>
            </a:r>
            <a:r>
              <a:rPr lang="en-US" altLang="zh-CN" dirty="0"/>
              <a:t>”</a:t>
            </a:r>
            <a:r>
              <a:rPr lang="zh-CN" altLang="en-US" dirty="0"/>
              <a:t>在句中是</a:t>
            </a:r>
            <a:r>
              <a:rPr lang="en-US" altLang="zh-CN" dirty="0"/>
              <a:t>“</a:t>
            </a:r>
            <a:r>
              <a:rPr lang="zh-CN" altLang="en-US" dirty="0"/>
              <a:t>相寻</a:t>
            </a:r>
            <a:r>
              <a:rPr lang="en-US" altLang="zh-CN" dirty="0"/>
              <a:t>”</a:t>
            </a:r>
            <a:r>
              <a:rPr lang="zh-CN" altLang="en-US" dirty="0"/>
              <a:t>的状语</a:t>
            </a:r>
            <a:r>
              <a:rPr lang="en-US" altLang="zh-CN" dirty="0"/>
              <a:t>，</a:t>
            </a:r>
            <a:r>
              <a:rPr lang="zh-CN" altLang="en-US" dirty="0"/>
              <a:t>意为</a:t>
            </a:r>
            <a:r>
              <a:rPr lang="en-US" altLang="zh-CN" dirty="0"/>
              <a:t>“</a:t>
            </a:r>
            <a:r>
              <a:rPr lang="zh-CN" altLang="en-US" dirty="0"/>
              <a:t>接连无穷无尽</a:t>
            </a:r>
            <a:r>
              <a:rPr lang="en-US" altLang="zh-CN" dirty="0"/>
              <a:t>”，“</a:t>
            </a:r>
            <a:r>
              <a:rPr lang="zh-CN" altLang="en-US" dirty="0"/>
              <a:t>相寻</a:t>
            </a:r>
            <a:r>
              <a:rPr lang="en-US" altLang="zh-CN" dirty="0"/>
              <a:t>”</a:t>
            </a:r>
            <a:r>
              <a:rPr lang="zh-CN" altLang="en-US" dirty="0"/>
              <a:t>之间不可断开</a:t>
            </a:r>
            <a:r>
              <a:rPr lang="en-US" altLang="zh-CN" dirty="0"/>
              <a:t>，</a:t>
            </a:r>
            <a:r>
              <a:rPr lang="en-US" altLang="zh-CN" dirty="0"/>
              <a:t>D</a:t>
            </a:r>
            <a:r>
              <a:rPr lang="zh-CN" altLang="en-US" dirty="0"/>
              <a:t>处可断开</a:t>
            </a:r>
            <a:r>
              <a:rPr lang="en-US" altLang="zh-CN" dirty="0"/>
              <a:t>;“</a:t>
            </a:r>
            <a:r>
              <a:rPr lang="zh-CN" altLang="en-US" dirty="0"/>
              <a:t>荒草野田</a:t>
            </a:r>
            <a:r>
              <a:rPr lang="en-US" altLang="zh-CN" dirty="0"/>
              <a:t>”</a:t>
            </a:r>
            <a:r>
              <a:rPr lang="zh-CN" altLang="en-US" dirty="0"/>
              <a:t>是</a:t>
            </a:r>
            <a:r>
              <a:rPr lang="en-US" altLang="zh-CN" dirty="0"/>
              <a:t>“</a:t>
            </a:r>
            <a:r>
              <a:rPr lang="zh-CN" altLang="en-US" dirty="0"/>
              <a:t>为</a:t>
            </a:r>
            <a:r>
              <a:rPr lang="en-US" altLang="zh-CN" dirty="0"/>
              <a:t>”</a:t>
            </a:r>
            <a:r>
              <a:rPr lang="zh-CN" altLang="en-US" dirty="0"/>
              <a:t>的宾语</a:t>
            </a:r>
            <a:r>
              <a:rPr lang="en-US" altLang="zh-CN" dirty="0"/>
              <a:t>，</a:t>
            </a:r>
            <a:r>
              <a:rPr lang="en-US" altLang="zh-CN" dirty="0"/>
              <a:t>“</a:t>
            </a:r>
            <a:r>
              <a:rPr lang="zh-CN" altLang="en-US" dirty="0"/>
              <a:t>则台之复为荒草野田</a:t>
            </a:r>
            <a:r>
              <a:rPr lang="en-US" altLang="zh-CN" dirty="0"/>
              <a:t>”</a:t>
            </a:r>
            <a:r>
              <a:rPr lang="zh-CN" altLang="en-US" dirty="0"/>
              <a:t>是一个结构完整的句子</a:t>
            </a:r>
            <a:r>
              <a:rPr lang="en-US" altLang="zh-CN" dirty="0"/>
              <a:t>，</a:t>
            </a:r>
            <a:r>
              <a:rPr lang="zh-CN" altLang="en-US" dirty="0"/>
              <a:t>故</a:t>
            </a:r>
            <a:r>
              <a:rPr lang="en-US" altLang="zh-CN" dirty="0"/>
              <a:t>G</a:t>
            </a:r>
            <a:r>
              <a:rPr lang="zh-CN" altLang="en-US" dirty="0"/>
              <a:t>处应断开。</a:t>
            </a:r>
            <a:endParaRPr lang="zh-CN" altLang="en-US" dirty="0"/>
          </a:p>
        </p:txBody>
      </p:sp>
      <p:sp>
        <p:nvSpPr>
          <p:cNvPr id="21" name="文本框 20"/>
          <p:cNvSpPr txBox="1"/>
          <p:nvPr/>
        </p:nvSpPr>
        <p:spPr>
          <a:xfrm>
            <a:off x="591820" y="4364355"/>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a:t>
            </a:r>
            <a:r>
              <a:rPr lang="en-US" altLang="zh-CN" dirty="0">
                <a:solidFill>
                  <a:srgbClr val="0070C0"/>
                </a:solidFill>
                <a:uFill>
                  <a:solidFill>
                    <a:schemeClr val="bg1"/>
                  </a:solidFill>
                </a:uFill>
              </a:rPr>
              <a:t>BDG</a:t>
            </a:r>
            <a:endParaRPr lang="en-US" altLang="zh-CN" dirty="0">
              <a:solidFill>
                <a:srgbClr val="0070C0"/>
              </a:solidFill>
              <a:uFill>
                <a:solidFill>
                  <a:schemeClr val="bg1"/>
                </a:solidFill>
              </a:uFill>
            </a:endParaRPr>
          </a:p>
        </p:txBody>
      </p:sp>
      <p:sp>
        <p:nvSpPr>
          <p:cNvPr id="17" name="矩形 16"/>
          <p:cNvSpPr/>
          <p:nvPr/>
        </p:nvSpPr>
        <p:spPr>
          <a:xfrm>
            <a:off x="1631315" y="1917065"/>
            <a:ext cx="360045" cy="287655"/>
          </a:xfrm>
          <a:prstGeom prst="rect">
            <a:avLst/>
          </a:prstGeom>
          <a:noFill/>
          <a:ln>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9" name="矩形 18"/>
          <p:cNvSpPr/>
          <p:nvPr/>
        </p:nvSpPr>
        <p:spPr>
          <a:xfrm>
            <a:off x="3359785" y="1915160"/>
            <a:ext cx="360045" cy="287655"/>
          </a:xfrm>
          <a:prstGeom prst="rect">
            <a:avLst/>
          </a:prstGeom>
          <a:noFill/>
          <a:ln>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0" name="矩形 19"/>
          <p:cNvSpPr/>
          <p:nvPr/>
        </p:nvSpPr>
        <p:spPr>
          <a:xfrm>
            <a:off x="4727575" y="1917065"/>
            <a:ext cx="360045" cy="287655"/>
          </a:xfrm>
          <a:prstGeom prst="rect">
            <a:avLst/>
          </a:prstGeom>
          <a:noFill/>
          <a:ln>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2" name="矩形 21"/>
          <p:cNvSpPr/>
          <p:nvPr/>
        </p:nvSpPr>
        <p:spPr>
          <a:xfrm>
            <a:off x="6023610" y="1917065"/>
            <a:ext cx="360045" cy="287655"/>
          </a:xfrm>
          <a:prstGeom prst="rect">
            <a:avLst/>
          </a:prstGeom>
          <a:noFill/>
          <a:ln>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3" name="矩形 22"/>
          <p:cNvSpPr/>
          <p:nvPr/>
        </p:nvSpPr>
        <p:spPr>
          <a:xfrm>
            <a:off x="7103745" y="1917065"/>
            <a:ext cx="360045" cy="287655"/>
          </a:xfrm>
          <a:prstGeom prst="rect">
            <a:avLst/>
          </a:prstGeom>
          <a:noFill/>
          <a:ln>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4" name="矩形 23"/>
          <p:cNvSpPr/>
          <p:nvPr/>
        </p:nvSpPr>
        <p:spPr>
          <a:xfrm>
            <a:off x="7967980" y="1917065"/>
            <a:ext cx="360045" cy="287655"/>
          </a:xfrm>
          <a:prstGeom prst="rect">
            <a:avLst/>
          </a:prstGeom>
          <a:noFill/>
          <a:ln>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5" name="矩形 24"/>
          <p:cNvSpPr/>
          <p:nvPr/>
        </p:nvSpPr>
        <p:spPr>
          <a:xfrm>
            <a:off x="9119870" y="1917065"/>
            <a:ext cx="360045" cy="287655"/>
          </a:xfrm>
          <a:prstGeom prst="rect">
            <a:avLst/>
          </a:prstGeom>
          <a:noFill/>
          <a:ln>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6" name="矩形 25"/>
          <p:cNvSpPr/>
          <p:nvPr/>
        </p:nvSpPr>
        <p:spPr>
          <a:xfrm>
            <a:off x="2682875" y="1923415"/>
            <a:ext cx="360045" cy="287655"/>
          </a:xfrm>
          <a:prstGeom prst="rect">
            <a:avLst/>
          </a:prstGeom>
          <a:noFill/>
          <a:ln>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1" grpId="0"/>
      <p:bldP spid="21" grpId="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a:t>7.</a:t>
            </a:r>
            <a:r>
              <a:rPr lang="zh-CN" altLang="en-US"/>
              <a:t>下列对文中加点的词语及相关内容的理解</a:t>
            </a:r>
            <a:r>
              <a:rPr lang="en-US" altLang="zh-CN"/>
              <a:t>，</a:t>
            </a:r>
            <a:r>
              <a:rPr lang="zh-CN" altLang="en-US"/>
              <a:t>不正确的一项是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太守是秦朝至汉朝时期对郡守的尊称。隋初存州废郡</a:t>
            </a:r>
            <a:r>
              <a:rPr lang="en-US" altLang="zh-CN"/>
              <a:t>，</a:t>
            </a:r>
            <a:r>
              <a:rPr lang="zh-CN" altLang="en-US"/>
              <a:t>以州刺史代替郡守之任。此后太守不再是正式的官名</a:t>
            </a:r>
            <a:r>
              <a:rPr lang="en-US" altLang="zh-CN"/>
              <a:t>，</a:t>
            </a:r>
            <a:r>
              <a:rPr lang="zh-CN" altLang="en-US"/>
              <a:t>仅仅用作刺史或知府的别称。</a:t>
            </a:r>
            <a:endParaRPr lang="zh-CN" altLang="en-US"/>
          </a:p>
          <a:p>
            <a:pPr>
              <a:lnSpc>
                <a:spcPct val="150000"/>
              </a:lnSpc>
            </a:pPr>
            <a:r>
              <a:rPr lang="en-US" altLang="zh-CN"/>
              <a:t>B.</a:t>
            </a:r>
            <a:r>
              <a:rPr lang="zh-CN" altLang="en-US"/>
              <a:t>从事</a:t>
            </a:r>
            <a:r>
              <a:rPr lang="en-US" altLang="zh-CN"/>
              <a:t>，</a:t>
            </a:r>
            <a:r>
              <a:rPr lang="zh-CN" altLang="en-US"/>
              <a:t>官名</a:t>
            </a:r>
            <a:r>
              <a:rPr lang="en-US" altLang="zh-CN"/>
              <a:t>，</a:t>
            </a:r>
            <a:r>
              <a:rPr lang="zh-CN" altLang="en-US"/>
              <a:t>泛指一般属官。作者当时在凤翔府任签书判官</a:t>
            </a:r>
            <a:r>
              <a:rPr lang="en-US" altLang="zh-CN"/>
              <a:t>，</a:t>
            </a:r>
            <a:r>
              <a:rPr lang="zh-CN" altLang="en-US"/>
              <a:t>是太守陈公的下属。这与</a:t>
            </a:r>
            <a:r>
              <a:rPr lang="en-US" altLang="zh-CN"/>
              <a:t>“</a:t>
            </a:r>
            <a:r>
              <a:rPr lang="zh-CN" altLang="en-US"/>
              <a:t>则遣从事以一少牢告庙</a:t>
            </a:r>
            <a:r>
              <a:rPr lang="en-US" altLang="zh-CN"/>
              <a:t>”</a:t>
            </a:r>
            <a:r>
              <a:rPr lang="zh-CN" altLang="en-US"/>
              <a:t>中</a:t>
            </a:r>
            <a:r>
              <a:rPr lang="en-US" altLang="zh-CN"/>
              <a:t>“</a:t>
            </a:r>
            <a:r>
              <a:rPr lang="zh-CN" altLang="en-US"/>
              <a:t>从事</a:t>
            </a:r>
            <a:r>
              <a:rPr lang="en-US" altLang="zh-CN"/>
              <a:t>”</a:t>
            </a:r>
            <a:r>
              <a:rPr lang="zh-CN" altLang="en-US"/>
              <a:t>的意义相同。</a:t>
            </a:r>
            <a:endParaRPr lang="zh-CN" altLang="en-US"/>
          </a:p>
          <a:p>
            <a:pPr>
              <a:lnSpc>
                <a:spcPct val="150000"/>
              </a:lnSpc>
            </a:pPr>
            <a:r>
              <a:rPr lang="en-US" altLang="zh-CN"/>
              <a:t>C.“</a:t>
            </a:r>
            <a:r>
              <a:rPr lang="zh-CN" altLang="en-US"/>
              <a:t>殆与余同</a:t>
            </a:r>
            <a:r>
              <a:rPr lang="en-US" altLang="zh-CN"/>
              <a:t>”</a:t>
            </a:r>
            <a:r>
              <a:rPr lang="zh-CN" altLang="en-US"/>
              <a:t>中的</a:t>
            </a:r>
            <a:r>
              <a:rPr lang="en-US" altLang="zh-CN"/>
              <a:t>“</a:t>
            </a:r>
            <a:r>
              <a:rPr lang="zh-CN" altLang="en-US"/>
              <a:t>殆</a:t>
            </a:r>
            <a:r>
              <a:rPr lang="en-US" altLang="zh-CN"/>
              <a:t>”，</a:t>
            </a:r>
            <a:r>
              <a:rPr lang="zh-CN" altLang="en-US"/>
              <a:t>意为</a:t>
            </a:r>
            <a:r>
              <a:rPr lang="en-US" altLang="zh-CN"/>
              <a:t>“</a:t>
            </a:r>
            <a:r>
              <a:rPr lang="zh-CN" altLang="en-US"/>
              <a:t>近于</a:t>
            </a:r>
            <a:r>
              <a:rPr lang="en-US" altLang="zh-CN"/>
              <a:t>，</a:t>
            </a:r>
            <a:r>
              <a:rPr lang="zh-CN" altLang="en-US"/>
              <a:t>几乎</a:t>
            </a:r>
            <a:r>
              <a:rPr lang="en-US" altLang="zh-CN"/>
              <a:t>”，</a:t>
            </a:r>
            <a:r>
              <a:rPr lang="zh-CN" altLang="en-US"/>
              <a:t>与</a:t>
            </a:r>
            <a:r>
              <a:rPr lang="en-US" altLang="zh-CN"/>
              <a:t>“</a:t>
            </a:r>
            <a:r>
              <a:rPr lang="zh-CN" altLang="en-US"/>
              <a:t>知己知彼</a:t>
            </a:r>
            <a:r>
              <a:rPr lang="en-US" altLang="zh-CN"/>
              <a:t>，</a:t>
            </a:r>
            <a:r>
              <a:rPr lang="zh-CN" altLang="en-US"/>
              <a:t>百战不殆</a:t>
            </a:r>
            <a:r>
              <a:rPr lang="en-US" altLang="zh-CN"/>
              <a:t>”</a:t>
            </a:r>
            <a:r>
              <a:rPr lang="zh-CN" altLang="en-US"/>
              <a:t>的</a:t>
            </a:r>
            <a:r>
              <a:rPr lang="en-US" altLang="zh-CN"/>
              <a:t>“</a:t>
            </a:r>
            <a:r>
              <a:rPr lang="zh-CN" altLang="en-US"/>
              <a:t>殆</a:t>
            </a:r>
            <a:r>
              <a:rPr lang="en-US" altLang="zh-CN"/>
              <a:t>”</a:t>
            </a:r>
            <a:r>
              <a:rPr lang="zh-CN" altLang="en-US"/>
              <a:t>意思不同。</a:t>
            </a:r>
            <a:endParaRPr lang="zh-CN" altLang="en-US"/>
          </a:p>
          <a:p>
            <a:pPr>
              <a:lnSpc>
                <a:spcPct val="150000"/>
              </a:lnSpc>
            </a:pPr>
            <a:r>
              <a:rPr lang="en-US" altLang="zh-CN"/>
              <a:t>D.</a:t>
            </a:r>
            <a:r>
              <a:rPr lang="zh-CN" altLang="en-US"/>
              <a:t>士大夫</a:t>
            </a:r>
            <a:r>
              <a:rPr lang="en-US" altLang="zh-CN"/>
              <a:t>，</a:t>
            </a:r>
            <a:r>
              <a:rPr lang="zh-CN" altLang="en-US"/>
              <a:t>古时指当官有职位的人</a:t>
            </a:r>
            <a:r>
              <a:rPr lang="en-US" altLang="zh-CN"/>
              <a:t>，</a:t>
            </a:r>
            <a:r>
              <a:rPr lang="zh-CN" altLang="en-US"/>
              <a:t>亦指没有做官但有声望的读书人。</a:t>
            </a:r>
            <a:r>
              <a:rPr lang="en-US" altLang="zh-CN"/>
              <a:t>“</a:t>
            </a:r>
            <a:r>
              <a:rPr lang="zh-CN" altLang="en-US"/>
              <a:t>士</a:t>
            </a:r>
            <a:r>
              <a:rPr lang="en-US" altLang="zh-CN"/>
              <a:t>”</a:t>
            </a:r>
            <a:r>
              <a:rPr lang="zh-CN" altLang="en-US"/>
              <a:t>的阶层早在春秋战国时期就出现</a:t>
            </a:r>
            <a:r>
              <a:rPr lang="en-US" altLang="zh-CN"/>
              <a:t>，</a:t>
            </a:r>
            <a:r>
              <a:rPr lang="zh-CN" altLang="en-US"/>
              <a:t>泛指有一定才能的民间人才。</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4938395"/>
            <a:ext cx="1051115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本题考查了解并掌握常见的古代文化知识和理解常见文言实词在文中含义的能力。</a:t>
            </a:r>
            <a:r>
              <a:rPr lang="en-US" altLang="zh-CN" dirty="0"/>
              <a:t>C</a:t>
            </a:r>
            <a:r>
              <a:rPr lang="zh-CN" altLang="en-US" dirty="0"/>
              <a:t>项</a:t>
            </a:r>
            <a:r>
              <a:rPr lang="en-US" altLang="zh-CN" dirty="0"/>
              <a:t>，</a:t>
            </a:r>
            <a:r>
              <a:rPr lang="en-US" altLang="zh-CN" dirty="0"/>
              <a:t>“‘</a:t>
            </a:r>
            <a:r>
              <a:rPr lang="zh-CN" altLang="en-US" dirty="0"/>
              <a:t>殆与余同</a:t>
            </a:r>
            <a:r>
              <a:rPr lang="en-US" altLang="zh-CN" dirty="0"/>
              <a:t>’</a:t>
            </a:r>
            <a:r>
              <a:rPr lang="zh-CN" altLang="en-US" dirty="0"/>
              <a:t>中的</a:t>
            </a:r>
            <a:r>
              <a:rPr lang="en-US" altLang="zh-CN" dirty="0"/>
              <a:t>‘</a:t>
            </a:r>
            <a:r>
              <a:rPr lang="zh-CN" altLang="en-US" dirty="0"/>
              <a:t>殆</a:t>
            </a:r>
            <a:r>
              <a:rPr lang="en-US" altLang="zh-CN" dirty="0"/>
              <a:t>’，</a:t>
            </a:r>
            <a:r>
              <a:rPr lang="zh-CN" altLang="en-US" dirty="0"/>
              <a:t>意为</a:t>
            </a:r>
            <a:r>
              <a:rPr lang="en-US" altLang="zh-CN" dirty="0"/>
              <a:t>‘</a:t>
            </a:r>
            <a:r>
              <a:rPr lang="zh-CN" altLang="en-US" dirty="0"/>
              <a:t>近于</a:t>
            </a:r>
            <a:r>
              <a:rPr lang="en-US" altLang="zh-CN" dirty="0"/>
              <a:t>，</a:t>
            </a:r>
            <a:r>
              <a:rPr lang="zh-CN" altLang="en-US" dirty="0"/>
              <a:t>几乎</a:t>
            </a:r>
            <a:r>
              <a:rPr lang="en-US" altLang="zh-CN" dirty="0"/>
              <a:t>’”</a:t>
            </a:r>
            <a:r>
              <a:rPr lang="zh-CN" altLang="en-US" dirty="0"/>
              <a:t>错误。</a:t>
            </a:r>
            <a:r>
              <a:rPr lang="en-US" altLang="zh-CN" dirty="0"/>
              <a:t>“</a:t>
            </a:r>
            <a:r>
              <a:rPr lang="zh-CN" altLang="en-US" dirty="0"/>
              <a:t>殆与余同</a:t>
            </a:r>
            <a:r>
              <a:rPr lang="en-US" altLang="zh-CN" dirty="0"/>
              <a:t>”</a:t>
            </a:r>
            <a:r>
              <a:rPr lang="zh-CN" altLang="en-US" dirty="0"/>
              <a:t>中的</a:t>
            </a:r>
            <a:r>
              <a:rPr lang="en-US" altLang="zh-CN" dirty="0"/>
              <a:t>“</a:t>
            </a:r>
            <a:r>
              <a:rPr lang="zh-CN" altLang="en-US" dirty="0"/>
              <a:t>殆</a:t>
            </a:r>
            <a:r>
              <a:rPr lang="en-US" altLang="zh-CN" dirty="0"/>
              <a:t>”</a:t>
            </a:r>
            <a:r>
              <a:rPr lang="zh-CN" altLang="en-US" dirty="0"/>
              <a:t>意为</a:t>
            </a:r>
            <a:r>
              <a:rPr lang="en-US" altLang="zh-CN" dirty="0"/>
              <a:t>“</a:t>
            </a:r>
            <a:r>
              <a:rPr lang="zh-CN" altLang="en-US" dirty="0"/>
              <a:t>大概</a:t>
            </a:r>
            <a:r>
              <a:rPr lang="en-US" altLang="zh-CN" dirty="0"/>
              <a:t>，</a:t>
            </a:r>
            <a:r>
              <a:rPr lang="zh-CN" altLang="en-US" dirty="0"/>
              <a:t>恐怕</a:t>
            </a:r>
            <a:r>
              <a:rPr lang="en-US" altLang="zh-CN" dirty="0"/>
              <a:t>”</a:t>
            </a:r>
            <a:r>
              <a:rPr lang="zh-CN" altLang="en-US" dirty="0"/>
              <a:t>。</a:t>
            </a:r>
            <a:r>
              <a:rPr lang="en-US" altLang="zh-CN" dirty="0"/>
              <a:t>“</a:t>
            </a:r>
            <a:r>
              <a:rPr lang="zh-CN" altLang="en-US" dirty="0"/>
              <a:t>知己知彼</a:t>
            </a:r>
            <a:r>
              <a:rPr lang="en-US" altLang="zh-CN" dirty="0"/>
              <a:t>，</a:t>
            </a:r>
            <a:r>
              <a:rPr lang="zh-CN" altLang="en-US" dirty="0"/>
              <a:t>百战不殆</a:t>
            </a:r>
            <a:r>
              <a:rPr lang="en-US" altLang="zh-CN" dirty="0"/>
              <a:t>”</a:t>
            </a:r>
            <a:r>
              <a:rPr lang="zh-CN" altLang="en-US" dirty="0"/>
              <a:t>的</a:t>
            </a:r>
            <a:r>
              <a:rPr lang="en-US" altLang="zh-CN" dirty="0"/>
              <a:t>“</a:t>
            </a:r>
            <a:r>
              <a:rPr lang="zh-CN" altLang="en-US" dirty="0"/>
              <a:t>殆</a:t>
            </a:r>
            <a:r>
              <a:rPr lang="en-US" altLang="zh-CN" dirty="0"/>
              <a:t>”</a:t>
            </a:r>
            <a:r>
              <a:rPr lang="zh-CN" altLang="en-US" dirty="0"/>
              <a:t>意为</a:t>
            </a:r>
            <a:r>
              <a:rPr lang="en-US" altLang="zh-CN" dirty="0"/>
              <a:t>“</a:t>
            </a:r>
            <a:r>
              <a:rPr lang="zh-CN" altLang="en-US" dirty="0"/>
              <a:t>危险</a:t>
            </a:r>
            <a:r>
              <a:rPr lang="en-US" altLang="zh-CN" dirty="0"/>
              <a:t>，</a:t>
            </a:r>
            <a:r>
              <a:rPr lang="zh-CN" altLang="en-US" dirty="0"/>
              <a:t>失败</a:t>
            </a:r>
            <a:r>
              <a:rPr lang="en-US" altLang="zh-CN" dirty="0"/>
              <a:t>”</a:t>
            </a:r>
            <a:r>
              <a:rPr lang="zh-CN" altLang="en-US" dirty="0"/>
              <a:t>。</a:t>
            </a:r>
            <a:endParaRPr lang="zh-CN" altLang="en-US" dirty="0"/>
          </a:p>
        </p:txBody>
      </p:sp>
      <p:sp>
        <p:nvSpPr>
          <p:cNvPr id="18" name="文本框 17"/>
          <p:cNvSpPr txBox="1"/>
          <p:nvPr/>
        </p:nvSpPr>
        <p:spPr>
          <a:xfrm>
            <a:off x="7463790" y="1484630"/>
            <a:ext cx="505460" cy="454025"/>
          </a:xfrm>
          <a:prstGeom prst="rect">
            <a:avLst/>
          </a:prstGeom>
          <a:noFill/>
        </p:spPr>
        <p:txBody>
          <a:bodyPr wrap="square" rtlCol="0">
            <a:noAutofit/>
          </a:bodyPr>
          <a:p>
            <a:r>
              <a:rPr lang="en-US" altLang="zh-CN"/>
              <a:t>C</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a:t>8.</a:t>
            </a:r>
            <a:r>
              <a:rPr lang="zh-CN" altLang="en-US"/>
              <a:t>下列对原文有关内容的概述</a:t>
            </a:r>
            <a:r>
              <a:rPr lang="en-US" altLang="zh-CN"/>
              <a:t>，</a:t>
            </a:r>
            <a:r>
              <a:rPr lang="zh-CN" altLang="en-US"/>
              <a:t>不正确的一项是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凌虚</a:t>
            </a:r>
            <a:r>
              <a:rPr lang="en-US" altLang="zh-CN"/>
              <a:t>”</a:t>
            </a:r>
            <a:r>
              <a:rPr lang="zh-CN" altLang="en-US"/>
              <a:t>即升向高空之意。站在凌虚台上恍然间让人不知道台的高度</a:t>
            </a:r>
            <a:r>
              <a:rPr lang="en-US" altLang="zh-CN"/>
              <a:t>，</a:t>
            </a:r>
            <a:r>
              <a:rPr lang="zh-CN" altLang="en-US"/>
              <a:t>错以为山是踊跃迅速长出来的</a:t>
            </a:r>
            <a:r>
              <a:rPr lang="en-US" altLang="zh-CN"/>
              <a:t>，</a:t>
            </a:r>
            <a:r>
              <a:rPr lang="zh-CN" altLang="en-US"/>
              <a:t>这就是陈公命名凌虚台的原因。</a:t>
            </a:r>
            <a:endParaRPr lang="zh-CN" altLang="en-US"/>
          </a:p>
          <a:p>
            <a:pPr>
              <a:lnSpc>
                <a:spcPct val="150000"/>
              </a:lnSpc>
            </a:pPr>
            <a:r>
              <a:rPr lang="en-US" altLang="zh-CN"/>
              <a:t>B.</a:t>
            </a:r>
            <a:r>
              <a:rPr lang="zh-CN" altLang="en-US"/>
              <a:t>苏轼父子夜游石钟山</a:t>
            </a:r>
            <a:r>
              <a:rPr lang="en-US" altLang="zh-CN"/>
              <a:t>，</a:t>
            </a:r>
            <a:r>
              <a:rPr lang="zh-CN" altLang="en-US"/>
              <a:t>通过亲身考察发现其</a:t>
            </a:r>
            <a:r>
              <a:rPr lang="en-US" altLang="zh-CN"/>
              <a:t>“</a:t>
            </a:r>
            <a:r>
              <a:rPr lang="zh-CN" altLang="en-US"/>
              <a:t>水声如钟</a:t>
            </a:r>
            <a:r>
              <a:rPr lang="en-US" altLang="zh-CN"/>
              <a:t>”，</a:t>
            </a:r>
            <a:r>
              <a:rPr lang="zh-CN" altLang="en-US"/>
              <a:t>这与郦道元</a:t>
            </a:r>
            <a:r>
              <a:rPr lang="en-US" altLang="zh-CN"/>
              <a:t>“</a:t>
            </a:r>
            <a:r>
              <a:rPr lang="zh-CN" altLang="en-US"/>
              <a:t>水石相搏</a:t>
            </a:r>
            <a:r>
              <a:rPr lang="en-US" altLang="zh-CN"/>
              <a:t>，</a:t>
            </a:r>
            <a:r>
              <a:rPr lang="zh-CN" altLang="en-US"/>
              <a:t>声如洪钟</a:t>
            </a:r>
            <a:r>
              <a:rPr lang="en-US" altLang="zh-CN"/>
              <a:t>”</a:t>
            </a:r>
            <a:r>
              <a:rPr lang="zh-CN" altLang="en-US"/>
              <a:t>的说法相似</a:t>
            </a:r>
            <a:r>
              <a:rPr lang="en-US" altLang="zh-CN"/>
              <a:t>，</a:t>
            </a:r>
            <a:r>
              <a:rPr lang="zh-CN" altLang="en-US"/>
              <a:t>认为石钟山应是以声得名。</a:t>
            </a:r>
            <a:endParaRPr lang="zh-CN" altLang="en-US"/>
          </a:p>
          <a:p>
            <a:pPr>
              <a:lnSpc>
                <a:spcPct val="150000"/>
              </a:lnSpc>
            </a:pPr>
            <a:r>
              <a:rPr lang="en-US" altLang="zh-CN"/>
              <a:t>C.</a:t>
            </a:r>
            <a:r>
              <a:rPr lang="zh-CN" altLang="en-US"/>
              <a:t>文本一作者从都城建造的位置入手</a:t>
            </a:r>
            <a:r>
              <a:rPr lang="en-US" altLang="zh-CN"/>
              <a:t>，</a:t>
            </a:r>
            <a:r>
              <a:rPr lang="zh-CN" altLang="en-US"/>
              <a:t>点明饮食起居都与山接近</a:t>
            </a:r>
            <a:r>
              <a:rPr lang="en-US" altLang="zh-CN"/>
              <a:t>，</a:t>
            </a:r>
            <a:r>
              <a:rPr lang="zh-CN" altLang="en-US"/>
              <a:t>况且四周山莫高于终南</a:t>
            </a:r>
            <a:r>
              <a:rPr lang="en-US" altLang="zh-CN"/>
              <a:t>，</a:t>
            </a:r>
            <a:r>
              <a:rPr lang="zh-CN" altLang="en-US"/>
              <a:t>城莫近于扶风</a:t>
            </a:r>
            <a:r>
              <a:rPr lang="en-US" altLang="zh-CN"/>
              <a:t>，</a:t>
            </a:r>
            <a:r>
              <a:rPr lang="zh-CN" altLang="en-US"/>
              <a:t>借此劝谏太守不可劳民伤财</a:t>
            </a:r>
            <a:r>
              <a:rPr lang="en-US" altLang="zh-CN"/>
              <a:t>，</a:t>
            </a:r>
            <a:r>
              <a:rPr lang="zh-CN" altLang="en-US"/>
              <a:t>随意筑台。</a:t>
            </a:r>
            <a:endParaRPr lang="zh-CN" altLang="en-US"/>
          </a:p>
          <a:p>
            <a:pPr>
              <a:lnSpc>
                <a:spcPct val="150000"/>
              </a:lnSpc>
            </a:pPr>
            <a:r>
              <a:rPr lang="en-US" altLang="zh-CN"/>
              <a:t>D.</a:t>
            </a:r>
            <a:r>
              <a:rPr lang="zh-CN" altLang="en-US"/>
              <a:t>文本二作者描写了石钟山的夜景</a:t>
            </a:r>
            <a:r>
              <a:rPr lang="en-US" altLang="zh-CN"/>
              <a:t>，</a:t>
            </a:r>
            <a:r>
              <a:rPr lang="zh-CN" altLang="en-US"/>
              <a:t>大石如猛兽奇鬼</a:t>
            </a:r>
            <a:r>
              <a:rPr lang="en-US" altLang="zh-CN"/>
              <a:t>，</a:t>
            </a:r>
            <a:r>
              <a:rPr lang="zh-CN" altLang="en-US"/>
              <a:t>声音令人毛骨悚然</a:t>
            </a:r>
            <a:r>
              <a:rPr lang="en-US" altLang="zh-CN"/>
              <a:t>“</a:t>
            </a:r>
            <a:r>
              <a:rPr lang="zh-CN" altLang="en-US"/>
              <a:t>心动欲还</a:t>
            </a:r>
            <a:r>
              <a:rPr lang="en-US" altLang="zh-CN"/>
              <a:t>”</a:t>
            </a:r>
            <a:r>
              <a:rPr lang="zh-CN" altLang="en-US"/>
              <a:t>。阴森恐怖之景也是士大夫</a:t>
            </a:r>
            <a:r>
              <a:rPr lang="en-US" altLang="zh-CN"/>
              <a:t>“</a:t>
            </a:r>
            <a:r>
              <a:rPr lang="zh-CN" altLang="en-US"/>
              <a:t>不肯夜泊绝壁之下</a:t>
            </a:r>
            <a:r>
              <a:rPr lang="en-US" altLang="zh-CN"/>
              <a:t>”</a:t>
            </a:r>
            <a:r>
              <a:rPr lang="zh-CN" altLang="en-US"/>
              <a:t>的原因。</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5225415"/>
            <a:ext cx="1051115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本题考查归纳内容要点</a:t>
            </a:r>
            <a:r>
              <a:rPr lang="en-US" altLang="zh-CN" dirty="0"/>
              <a:t>，</a:t>
            </a:r>
            <a:r>
              <a:rPr lang="zh-CN" altLang="en-US" dirty="0"/>
              <a:t>概括中心意思的能力。</a:t>
            </a:r>
            <a:r>
              <a:rPr lang="en-US" altLang="zh-CN" dirty="0"/>
              <a:t>C</a:t>
            </a:r>
            <a:r>
              <a:rPr lang="zh-CN" altLang="en-US" dirty="0"/>
              <a:t>项</a:t>
            </a:r>
            <a:r>
              <a:rPr lang="en-US" altLang="zh-CN" dirty="0"/>
              <a:t>，</a:t>
            </a:r>
            <a:r>
              <a:rPr lang="en-US" altLang="zh-CN" dirty="0"/>
              <a:t>“</a:t>
            </a:r>
            <a:r>
              <a:rPr lang="zh-CN" altLang="en-US" dirty="0"/>
              <a:t>劝谏太守不可劳民伤财</a:t>
            </a:r>
            <a:r>
              <a:rPr lang="en-US" altLang="zh-CN" dirty="0"/>
              <a:t>”</a:t>
            </a:r>
            <a:r>
              <a:rPr lang="zh-CN" altLang="en-US" dirty="0"/>
              <a:t>无中生有</a:t>
            </a:r>
            <a:r>
              <a:rPr lang="en-US" altLang="zh-CN" dirty="0"/>
              <a:t>，</a:t>
            </a:r>
            <a:r>
              <a:rPr lang="zh-CN" altLang="en-US" dirty="0"/>
              <a:t>文中表达作者观点的语句是</a:t>
            </a:r>
            <a:r>
              <a:rPr lang="en-US" altLang="zh-CN" dirty="0"/>
              <a:t>“</a:t>
            </a:r>
            <a:r>
              <a:rPr lang="zh-CN" altLang="en-US" dirty="0"/>
              <a:t>夫台犹不足恃以长久</a:t>
            </a:r>
            <a:r>
              <a:rPr lang="en-US" altLang="zh-CN" dirty="0"/>
              <a:t>……</a:t>
            </a:r>
            <a:r>
              <a:rPr lang="zh-CN" altLang="en-US" dirty="0"/>
              <a:t>而不在乎台之存亡也</a:t>
            </a:r>
            <a:r>
              <a:rPr lang="en-US" altLang="zh-CN" dirty="0"/>
              <a:t>”，</a:t>
            </a:r>
            <a:r>
              <a:rPr lang="zh-CN" altLang="en-US" dirty="0"/>
              <a:t>是感叹人事万物的变化无常</a:t>
            </a:r>
            <a:r>
              <a:rPr lang="en-US" altLang="zh-CN" dirty="0"/>
              <a:t>，</a:t>
            </a:r>
            <a:r>
              <a:rPr lang="zh-CN" altLang="en-US" dirty="0"/>
              <a:t>指出不能稍有所得就</a:t>
            </a:r>
            <a:r>
              <a:rPr lang="en-US" altLang="zh-CN" dirty="0"/>
              <a:t>“</a:t>
            </a:r>
            <a:r>
              <a:rPr lang="zh-CN" altLang="en-US" dirty="0"/>
              <a:t>夸世而自足</a:t>
            </a:r>
            <a:r>
              <a:rPr lang="en-US" altLang="zh-CN" dirty="0"/>
              <a:t>”，</a:t>
            </a:r>
            <a:r>
              <a:rPr lang="zh-CN" altLang="en-US" dirty="0"/>
              <a:t>而应该去探求真正可以永久依靠的东西。</a:t>
            </a:r>
            <a:endParaRPr lang="zh-CN" altLang="en-US" dirty="0"/>
          </a:p>
        </p:txBody>
      </p:sp>
      <p:sp>
        <p:nvSpPr>
          <p:cNvPr id="18" name="文本框 17"/>
          <p:cNvSpPr txBox="1"/>
          <p:nvPr/>
        </p:nvSpPr>
        <p:spPr>
          <a:xfrm>
            <a:off x="6527800" y="1454150"/>
            <a:ext cx="505460" cy="454025"/>
          </a:xfrm>
          <a:prstGeom prst="rect">
            <a:avLst/>
          </a:prstGeom>
          <a:noFill/>
        </p:spPr>
        <p:txBody>
          <a:bodyPr wrap="square" rtlCol="0">
            <a:noAutofit/>
          </a:bodyPr>
          <a:p>
            <a:r>
              <a:rPr lang="en-US" altLang="zh-CN"/>
              <a:t>C</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12240"/>
            <a:ext cx="10569575" cy="3234055"/>
          </a:xfrm>
          <a:prstGeom prst="rect">
            <a:avLst/>
          </a:prstGeom>
          <a:noFill/>
        </p:spPr>
        <p:txBody>
          <a:bodyPr wrap="square" rtlCol="0">
            <a:noAutofit/>
          </a:bodyPr>
          <a:lstStyle/>
          <a:p>
            <a:pPr>
              <a:lnSpc>
                <a:spcPct val="150000"/>
              </a:lnSpc>
            </a:pPr>
            <a:r>
              <a:rPr lang="en-US" altLang="zh-CN" dirty="0">
                <a:sym typeface="+mn-ea"/>
              </a:rPr>
              <a:t>9.</a:t>
            </a:r>
            <a:r>
              <a:rPr lang="zh-CN" altLang="en-US" dirty="0">
                <a:sym typeface="+mn-ea"/>
              </a:rPr>
              <a:t>把文中画横线的句子翻译成现代汉语。</a:t>
            </a:r>
            <a:endParaRPr lang="zh-CN" altLang="en-US" dirty="0">
              <a:sym typeface="+mn-ea"/>
            </a:endParaRPr>
          </a:p>
          <a:p>
            <a:pPr>
              <a:lnSpc>
                <a:spcPct val="150000"/>
              </a:lnSpc>
            </a:pPr>
            <a:r>
              <a:rPr lang="en-US" altLang="zh-CN" dirty="0">
                <a:sym typeface="+mn-ea"/>
              </a:rPr>
              <a:t>(1)</a:t>
            </a:r>
            <a:r>
              <a:rPr lang="zh-CN" altLang="en-US" dirty="0">
                <a:sym typeface="+mn-ea"/>
              </a:rPr>
              <a:t>虽非事之所以损益</a:t>
            </a:r>
            <a:r>
              <a:rPr lang="en-US" altLang="zh-CN" dirty="0">
                <a:sym typeface="+mn-ea"/>
              </a:rPr>
              <a:t>，</a:t>
            </a:r>
            <a:r>
              <a:rPr lang="zh-CN" altLang="en-US" dirty="0">
                <a:sym typeface="+mn-ea"/>
              </a:rPr>
              <a:t>而物理有不当然者</a:t>
            </a:r>
            <a:r>
              <a:rPr lang="en-US" altLang="zh-CN" dirty="0">
                <a:sym typeface="+mn-ea"/>
              </a:rPr>
              <a:t>，</a:t>
            </a:r>
            <a:r>
              <a:rPr lang="zh-CN" altLang="en-US" dirty="0">
                <a:sym typeface="+mn-ea"/>
              </a:rPr>
              <a:t>此凌虚之所为筑也。</a:t>
            </a:r>
            <a:r>
              <a:rPr lang="en-US" sz="1600" dirty="0">
                <a:sym typeface="+mn-ea"/>
              </a:rPr>
              <a:t>________________________________________________________________________</a:t>
            </a:r>
            <a:endParaRPr lang="en-US" sz="1600" dirty="0"/>
          </a:p>
          <a:p>
            <a:pPr>
              <a:lnSpc>
                <a:spcPct val="150000"/>
              </a:lnSpc>
            </a:pPr>
            <a:r>
              <a:rPr lang="en-US" sz="1600" dirty="0">
                <a:sym typeface="+mn-ea"/>
              </a:rPr>
              <a:t>________________________________________________________________________</a:t>
            </a:r>
            <a:endParaRPr lang="en-US" sz="1600" dirty="0"/>
          </a:p>
          <a:p>
            <a:pPr>
              <a:lnSpc>
                <a:spcPct val="150000"/>
              </a:lnSpc>
            </a:pPr>
            <a:endParaRPr lang="zh-CN" altLang="en-US" sz="1600"/>
          </a:p>
          <a:p>
            <a:pPr>
              <a:lnSpc>
                <a:spcPct val="150000"/>
              </a:lnSpc>
            </a:pPr>
            <a:endParaRPr lang="en-US" altLang="en-US" sz="1600"/>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623570" y="4724400"/>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【答案】虽然不是事情得失的原因</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但是按事物的道理却不该是这样</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这就是凌虚台修筑的原因。</a:t>
            </a:r>
            <a:endParaRPr lang="zh-CN" altLang="en-US" dirty="0">
              <a:solidFill>
                <a:srgbClr val="0070C0"/>
              </a:solidFill>
              <a:uFill>
                <a:solidFill>
                  <a:schemeClr val="bg1"/>
                </a:solidFill>
              </a:uFill>
            </a:endParaRPr>
          </a:p>
        </p:txBody>
      </p:sp>
      <p:sp>
        <p:nvSpPr>
          <p:cNvPr id="2" name="文本框 1"/>
          <p:cNvSpPr txBox="1"/>
          <p:nvPr/>
        </p:nvSpPr>
        <p:spPr>
          <a:xfrm>
            <a:off x="623570" y="3858260"/>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本题考查理解并翻译文中的句子的能力。</a:t>
            </a:r>
            <a:r>
              <a:rPr lang="en-US" altLang="zh-CN" dirty="0"/>
              <a:t>(1)</a:t>
            </a:r>
            <a:r>
              <a:rPr lang="zh-CN" altLang="en-US" dirty="0"/>
              <a:t>损益</a:t>
            </a:r>
            <a:r>
              <a:rPr lang="en-US" altLang="zh-CN" dirty="0"/>
              <a:t>:</a:t>
            </a:r>
            <a:r>
              <a:rPr lang="zh-CN" altLang="en-US" dirty="0"/>
              <a:t>得失。物理</a:t>
            </a:r>
            <a:r>
              <a:rPr lang="en-US" altLang="zh-CN" dirty="0"/>
              <a:t>:</a:t>
            </a:r>
            <a:r>
              <a:rPr lang="zh-CN" altLang="en-US" dirty="0"/>
              <a:t>事物的道理。</a:t>
            </a:r>
            <a:r>
              <a:rPr lang="en-US" altLang="zh-CN" dirty="0"/>
              <a:t>“</a:t>
            </a:r>
            <a:r>
              <a:rPr lang="zh-CN" altLang="en-US" dirty="0"/>
              <a:t>此</a:t>
            </a:r>
            <a:r>
              <a:rPr lang="en-US" altLang="zh-CN" dirty="0"/>
              <a:t>……</a:t>
            </a:r>
            <a:r>
              <a:rPr lang="zh-CN" altLang="en-US" dirty="0"/>
              <a:t>也</a:t>
            </a:r>
            <a:r>
              <a:rPr lang="en-US" altLang="zh-CN" dirty="0"/>
              <a:t>”，</a:t>
            </a:r>
            <a:r>
              <a:rPr lang="zh-CN" altLang="en-US" dirty="0"/>
              <a:t>判断句。</a:t>
            </a:r>
            <a:r>
              <a:rPr lang="en-US" altLang="zh-CN" dirty="0"/>
              <a:t>(2)</a:t>
            </a:r>
            <a:r>
              <a:rPr lang="zh-CN" altLang="en-US" dirty="0"/>
              <a:t>或者</a:t>
            </a:r>
            <a:r>
              <a:rPr lang="en-US" altLang="zh-CN" dirty="0"/>
              <a:t>:</a:t>
            </a:r>
            <a:r>
              <a:rPr lang="zh-CN" altLang="en-US" dirty="0"/>
              <a:t>有的人。夸世</a:t>
            </a:r>
            <a:r>
              <a:rPr lang="en-US" altLang="zh-CN" dirty="0"/>
              <a:t>:</a:t>
            </a:r>
            <a:r>
              <a:rPr lang="zh-CN" altLang="en-US" dirty="0"/>
              <a:t>夸耀于世。过</a:t>
            </a:r>
            <a:r>
              <a:rPr lang="en-US" altLang="zh-CN" dirty="0"/>
              <a:t>:</a:t>
            </a:r>
            <a:r>
              <a:rPr lang="zh-CN" altLang="en-US" dirty="0"/>
              <a:t>错。</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12240"/>
            <a:ext cx="10212705" cy="3234055"/>
          </a:xfrm>
          <a:prstGeom prst="rect">
            <a:avLst/>
          </a:prstGeom>
          <a:noFill/>
        </p:spPr>
        <p:txBody>
          <a:bodyPr wrap="square" rtlCol="0">
            <a:noAutofit/>
          </a:bodyPr>
          <a:lstStyle/>
          <a:p>
            <a:pPr>
              <a:lnSpc>
                <a:spcPct val="150000"/>
              </a:lnSpc>
            </a:pPr>
            <a:r>
              <a:rPr lang="en-US" altLang="zh-CN" dirty="0">
                <a:sym typeface="+mn-ea"/>
              </a:rPr>
              <a:t>(2)</a:t>
            </a:r>
            <a:r>
              <a:rPr lang="zh-CN" altLang="en-US" dirty="0">
                <a:sym typeface="+mn-ea"/>
              </a:rPr>
              <a:t>而或者欲以夸世而自足</a:t>
            </a:r>
            <a:r>
              <a:rPr lang="en-US" altLang="zh-CN" dirty="0">
                <a:sym typeface="+mn-ea"/>
              </a:rPr>
              <a:t>，</a:t>
            </a:r>
            <a:r>
              <a:rPr lang="zh-CN" altLang="en-US" dirty="0">
                <a:sym typeface="+mn-ea"/>
              </a:rPr>
              <a:t>则过矣</a:t>
            </a:r>
            <a:r>
              <a:rPr lang="en-US" altLang="zh-CN" dirty="0">
                <a:sym typeface="+mn-ea"/>
              </a:rPr>
              <a:t>!</a:t>
            </a:r>
            <a:endParaRPr lang="en-US" altLang="zh-CN" dirty="0">
              <a:sym typeface="+mn-ea"/>
            </a:endParaRPr>
          </a:p>
          <a:p>
            <a:pPr>
              <a:lnSpc>
                <a:spcPct val="150000"/>
              </a:lnSpc>
            </a:pPr>
            <a:r>
              <a:rPr lang="en-US" altLang="en-US" sz="1600" dirty="0">
                <a:sym typeface="+mn-ea"/>
              </a:rPr>
              <a:t> </a:t>
            </a:r>
            <a:r>
              <a:rPr lang="en-US" sz="1600" dirty="0">
                <a:sym typeface="+mn-ea"/>
              </a:rPr>
              <a:t>________________________________________________________________________</a:t>
            </a:r>
            <a:endParaRPr lang="en-US" sz="1600" dirty="0"/>
          </a:p>
          <a:p>
            <a:pPr>
              <a:lnSpc>
                <a:spcPct val="150000"/>
              </a:lnSpc>
            </a:pPr>
            <a:r>
              <a:rPr lang="en-US" sz="1600" dirty="0">
                <a:sym typeface="+mn-ea"/>
              </a:rPr>
              <a:t>________________________________________________________________________</a:t>
            </a:r>
            <a:endParaRPr lang="en-US" sz="1600" dirty="0"/>
          </a:p>
          <a:p>
            <a:pPr>
              <a:lnSpc>
                <a:spcPct val="150000"/>
              </a:lnSpc>
            </a:pPr>
            <a:endParaRPr lang="zh-CN" altLang="en-US" sz="1600"/>
          </a:p>
          <a:p>
            <a:pPr>
              <a:lnSpc>
                <a:spcPct val="150000"/>
              </a:lnSpc>
            </a:pPr>
            <a:endParaRPr lang="en-US" altLang="en-US" sz="1600"/>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623570" y="4220845"/>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【答案】如果有的人想要以</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高台</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夸耀于世而自我满足</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那就错了</a:t>
            </a:r>
            <a:r>
              <a:rPr lang="en-US" altLang="zh-CN" dirty="0">
                <a:solidFill>
                  <a:srgbClr val="0070C0"/>
                </a:solidFill>
                <a:uFill>
                  <a:solidFill>
                    <a:schemeClr val="bg1"/>
                  </a:solidFill>
                </a:uFill>
              </a:rPr>
              <a:t>!</a:t>
            </a:r>
            <a:endParaRPr lang="en-US" altLang="zh-CN" dirty="0">
              <a:solidFill>
                <a:srgbClr val="0070C0"/>
              </a:solidFill>
              <a:uFill>
                <a:solidFill>
                  <a:schemeClr val="bg1"/>
                </a:solidFill>
              </a:uFill>
            </a:endParaRPr>
          </a:p>
        </p:txBody>
      </p:sp>
      <p:sp>
        <p:nvSpPr>
          <p:cNvPr id="2" name="文本框 1"/>
          <p:cNvSpPr txBox="1"/>
          <p:nvPr/>
        </p:nvSpPr>
        <p:spPr>
          <a:xfrm>
            <a:off x="652780" y="3068955"/>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本题考查理解并翻译文中的句子的能力。</a:t>
            </a:r>
            <a:r>
              <a:rPr lang="en-US" altLang="zh-CN" dirty="0"/>
              <a:t>(1)</a:t>
            </a:r>
            <a:r>
              <a:rPr lang="zh-CN" altLang="en-US" dirty="0"/>
              <a:t>损益</a:t>
            </a:r>
            <a:r>
              <a:rPr lang="en-US" altLang="zh-CN" dirty="0"/>
              <a:t>:</a:t>
            </a:r>
            <a:r>
              <a:rPr lang="zh-CN" altLang="en-US" dirty="0"/>
              <a:t>得失。物理</a:t>
            </a:r>
            <a:r>
              <a:rPr lang="en-US" altLang="zh-CN" dirty="0"/>
              <a:t>:</a:t>
            </a:r>
            <a:r>
              <a:rPr lang="zh-CN" altLang="en-US" dirty="0"/>
              <a:t>事物的道理。</a:t>
            </a:r>
            <a:r>
              <a:rPr lang="en-US" altLang="zh-CN" dirty="0"/>
              <a:t>“</a:t>
            </a:r>
            <a:r>
              <a:rPr lang="zh-CN" altLang="en-US" dirty="0"/>
              <a:t>此</a:t>
            </a:r>
            <a:r>
              <a:rPr lang="en-US" altLang="zh-CN" dirty="0"/>
              <a:t>……</a:t>
            </a:r>
            <a:r>
              <a:rPr lang="zh-CN" altLang="en-US" dirty="0"/>
              <a:t>也</a:t>
            </a:r>
            <a:r>
              <a:rPr lang="en-US" altLang="zh-CN" dirty="0"/>
              <a:t>”，</a:t>
            </a:r>
            <a:r>
              <a:rPr lang="zh-CN" altLang="en-US" dirty="0"/>
              <a:t>判断句。</a:t>
            </a:r>
            <a:r>
              <a:rPr lang="en-US" altLang="zh-CN" dirty="0"/>
              <a:t>(2)</a:t>
            </a:r>
            <a:r>
              <a:rPr lang="zh-CN" altLang="en-US" dirty="0"/>
              <a:t>或者</a:t>
            </a:r>
            <a:r>
              <a:rPr lang="en-US" altLang="zh-CN" dirty="0"/>
              <a:t>:</a:t>
            </a:r>
            <a:r>
              <a:rPr lang="zh-CN" altLang="en-US" dirty="0"/>
              <a:t>有的人。夸世</a:t>
            </a:r>
            <a:r>
              <a:rPr lang="en-US" altLang="zh-CN" dirty="0"/>
              <a:t>:</a:t>
            </a:r>
            <a:r>
              <a:rPr lang="zh-CN" altLang="en-US" dirty="0"/>
              <a:t>夸耀于世。过</a:t>
            </a:r>
            <a:r>
              <a:rPr lang="en-US" altLang="zh-CN" dirty="0"/>
              <a:t>:</a:t>
            </a:r>
            <a:r>
              <a:rPr lang="zh-CN" altLang="en-US" dirty="0"/>
              <a:t>错。</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7" name="文本框 6"/>
          <p:cNvSpPr txBox="1"/>
          <p:nvPr/>
        </p:nvSpPr>
        <p:spPr>
          <a:xfrm>
            <a:off x="2755265" y="3501390"/>
            <a:ext cx="6394450" cy="922020"/>
          </a:xfrm>
          <a:prstGeom prst="rect">
            <a:avLst/>
          </a:prstGeom>
          <a:noFill/>
        </p:spPr>
        <p:txBody>
          <a:bodyPr wrap="square" rtlCol="0">
            <a:spAutoFit/>
          </a:bodyPr>
          <a:lstStyle/>
          <a:p>
            <a:pPr algn="ctr"/>
            <a:r>
              <a:rPr lang="en-US" altLang="zh-CN" sz="5400" b="1" dirty="0">
                <a:solidFill>
                  <a:srgbClr val="3D589F"/>
                </a:solidFill>
                <a:latin typeface="印品黑体" panose="00000500000000000000" pitchFamily="2" charset="-122"/>
                <a:ea typeface="印品黑体" panose="00000500000000000000" pitchFamily="2" charset="-122"/>
                <a:sym typeface="+mn-ea"/>
              </a:rPr>
              <a:t>*</a:t>
            </a:r>
            <a:r>
              <a:rPr lang="zh-CN" altLang="en-US" sz="5400" b="1" dirty="0">
                <a:solidFill>
                  <a:srgbClr val="3D589F"/>
                </a:solidFill>
                <a:latin typeface="印品黑体" panose="00000500000000000000" pitchFamily="2" charset="-122"/>
                <a:ea typeface="印品黑体" panose="00000500000000000000" pitchFamily="2" charset="-122"/>
                <a:sym typeface="+mn-ea"/>
              </a:rPr>
              <a:t>石钟山记</a:t>
            </a:r>
            <a:endParaRPr lang="zh-CN" altLang="en-US" sz="5400" b="1" dirty="0">
              <a:solidFill>
                <a:srgbClr val="3D589F"/>
              </a:solidFill>
              <a:latin typeface="印品黑体" panose="00000500000000000000" pitchFamily="2" charset="-122"/>
              <a:ea typeface="印品黑体" panose="00000500000000000000" pitchFamily="2" charset="-122"/>
              <a:sym typeface="+mn-ea"/>
            </a:endParaRPr>
          </a:p>
        </p:txBody>
      </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9" name="图片 8"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39" name="组合 38"/>
          <p:cNvGrpSpPr/>
          <p:nvPr/>
        </p:nvGrpSpPr>
        <p:grpSpPr>
          <a:xfrm>
            <a:off x="4511675" y="1917065"/>
            <a:ext cx="3776980" cy="1318260"/>
            <a:chOff x="2929" y="3867"/>
            <a:chExt cx="4630" cy="2076"/>
          </a:xfrm>
        </p:grpSpPr>
        <p:grpSp>
          <p:nvGrpSpPr>
            <p:cNvPr id="2" name="组合 1"/>
            <p:cNvGrpSpPr/>
            <p:nvPr/>
          </p:nvGrpSpPr>
          <p:grpSpPr>
            <a:xfrm>
              <a:off x="2929" y="3867"/>
              <a:ext cx="4630" cy="1622"/>
              <a:chOff x="1408802" y="1860056"/>
              <a:chExt cx="2204800" cy="772477"/>
            </a:xfrm>
          </p:grpSpPr>
          <p:sp>
            <p:nvSpPr>
              <p:cNvPr id="3" name="文本框 2"/>
              <p:cNvSpPr txBox="1"/>
              <p:nvPr>
                <p:custDataLst>
                  <p:tags r:id="rId3"/>
                </p:custDataLst>
              </p:nvPr>
            </p:nvSpPr>
            <p:spPr>
              <a:xfrm>
                <a:off x="1409517" y="1900774"/>
                <a:ext cx="2204085" cy="691515"/>
              </a:xfrm>
              <a:prstGeom prst="rect">
                <a:avLst/>
              </a:prstGeom>
              <a:noFill/>
            </p:spPr>
            <p:txBody>
              <a:bodyPr wrap="square" rtlCol="0">
                <a:spAutoFit/>
              </a:bodyPr>
              <a:p>
                <a:r>
                  <a:rPr lang="zh-CN" altLang="en-US" sz="5400" b="1" dirty="0">
                    <a:solidFill>
                      <a:srgbClr val="3D589F"/>
                    </a:solidFill>
                    <a:latin typeface="印品黑体" panose="00000500000000000000" pitchFamily="2" charset="-122"/>
                    <a:ea typeface="印品黑体" panose="00000500000000000000" pitchFamily="2" charset="-122"/>
                  </a:rPr>
                  <a:t>第</a:t>
                </a:r>
                <a:r>
                  <a:rPr lang="zh-CN" altLang="en-US" sz="5400" b="1" dirty="0">
                    <a:solidFill>
                      <a:srgbClr val="3D589F"/>
                    </a:solidFill>
                    <a:latin typeface="印品黑体" panose="00000500000000000000" pitchFamily="2" charset="-122"/>
                    <a:ea typeface="印品黑体" panose="00000500000000000000" pitchFamily="2" charset="-122"/>
                  </a:rPr>
                  <a:t>三单元</a:t>
                </a:r>
                <a:endParaRPr lang="zh-CN" altLang="en-US" sz="5400" b="1" dirty="0">
                  <a:solidFill>
                    <a:srgbClr val="3D589F"/>
                  </a:solidFill>
                  <a:latin typeface="印品黑体" panose="00000500000000000000" pitchFamily="2" charset="-122"/>
                  <a:ea typeface="印品黑体" panose="00000500000000000000" pitchFamily="2" charset="-122"/>
                </a:endParaRPr>
              </a:p>
            </p:txBody>
          </p:sp>
          <p:sp>
            <p:nvSpPr>
              <p:cNvPr id="4" name="矩形 6"/>
              <p:cNvSpPr/>
              <p:nvPr>
                <p:custDataLst>
                  <p:tags r:id="rId4"/>
                </p:custDataLst>
              </p:nvPr>
            </p:nvSpPr>
            <p:spPr>
              <a:xfrm rot="5400000">
                <a:off x="1864573" y="1404284"/>
                <a:ext cx="772477" cy="1684020"/>
              </a:xfrm>
              <a:custGeom>
                <a:avLst/>
                <a:gdLst>
                  <a:gd name="connsiteX0" fmla="*/ 3164 w 3164"/>
                  <a:gd name="connsiteY0" fmla="*/ 2128 h 3301"/>
                  <a:gd name="connsiteX1" fmla="*/ 3162 w 3164"/>
                  <a:gd name="connsiteY1" fmla="*/ 3301 h 3301"/>
                  <a:gd name="connsiteX2" fmla="*/ 0 w 3164"/>
                  <a:gd name="connsiteY2" fmla="*/ 3301 h 3301"/>
                  <a:gd name="connsiteX3" fmla="*/ 0 w 3164"/>
                  <a:gd name="connsiteY3" fmla="*/ 0 h 3301"/>
                  <a:gd name="connsiteX4" fmla="*/ 3162 w 3164"/>
                  <a:gd name="connsiteY4" fmla="*/ 0 h 3301"/>
                  <a:gd name="connsiteX5" fmla="*/ 3160 w 3164"/>
                  <a:gd name="connsiteY5" fmla="*/ 1178 h 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4" h="3301">
                    <a:moveTo>
                      <a:pt x="3164" y="2128"/>
                    </a:moveTo>
                    <a:lnTo>
                      <a:pt x="3162" y="3301"/>
                    </a:lnTo>
                    <a:lnTo>
                      <a:pt x="0" y="3301"/>
                    </a:lnTo>
                    <a:lnTo>
                      <a:pt x="0" y="0"/>
                    </a:lnTo>
                    <a:lnTo>
                      <a:pt x="3162" y="0"/>
                    </a:lnTo>
                    <a:cubicBezTo>
                      <a:pt x="3163" y="548"/>
                      <a:pt x="3160" y="1178"/>
                      <a:pt x="3160" y="1178"/>
                    </a:cubicBezTo>
                  </a:path>
                </a:pathLst>
              </a:custGeom>
              <a:noFill/>
              <a:ln w="57150">
                <a:solidFill>
                  <a:srgbClr val="3D58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sz="2400" dirty="0">
                  <a:ea typeface="印品黑体" panose="00000500000000000000" pitchFamily="2" charset="-122"/>
                </a:endParaRPr>
              </a:p>
            </p:txBody>
          </p:sp>
        </p:grpSp>
        <p:sp>
          <p:nvSpPr>
            <p:cNvPr id="38" name="等腰三角形 37"/>
            <p:cNvSpPr/>
            <p:nvPr>
              <p:custDataLst>
                <p:tags r:id="rId5"/>
              </p:custDataLst>
            </p:nvPr>
          </p:nvSpPr>
          <p:spPr>
            <a:xfrm rot="10800000">
              <a:off x="4415" y="5490"/>
              <a:ext cx="567" cy="453"/>
            </a:xfrm>
            <a:prstGeom prst="triangl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83995"/>
            <a:ext cx="10212705" cy="3234055"/>
          </a:xfrm>
          <a:prstGeom prst="rect">
            <a:avLst/>
          </a:prstGeom>
          <a:noFill/>
        </p:spPr>
        <p:txBody>
          <a:bodyPr wrap="square" rtlCol="0">
            <a:noAutofit/>
          </a:bodyPr>
          <a:lstStyle/>
          <a:p>
            <a:pPr>
              <a:lnSpc>
                <a:spcPct val="150000"/>
              </a:lnSpc>
            </a:pPr>
            <a:r>
              <a:rPr lang="en-US" altLang="zh-CN"/>
              <a:t>10.</a:t>
            </a:r>
            <a:r>
              <a:rPr lang="zh-CN" altLang="en-US"/>
              <a:t>古人为文</a:t>
            </a:r>
            <a:r>
              <a:rPr lang="en-US" altLang="zh-CN"/>
              <a:t>，</a:t>
            </a:r>
            <a:r>
              <a:rPr lang="zh-CN" altLang="en-US"/>
              <a:t>讲究章法</a:t>
            </a:r>
            <a:r>
              <a:rPr lang="en-US" altLang="zh-CN"/>
              <a:t>，</a:t>
            </a:r>
            <a:r>
              <a:rPr lang="zh-CN" altLang="en-US"/>
              <a:t>请指出两则选文在章法上的相似之处。</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623570" y="4652010"/>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【答案】两篇选文的章法严密</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均是先叙后议</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因事说理。</a:t>
            </a:r>
            <a:endParaRPr lang="zh-CN" altLang="en-US" dirty="0">
              <a:solidFill>
                <a:srgbClr val="0070C0"/>
              </a:solidFill>
              <a:uFill>
                <a:solidFill>
                  <a:schemeClr val="bg1"/>
                </a:solidFill>
              </a:uFill>
            </a:endParaRPr>
          </a:p>
        </p:txBody>
      </p:sp>
      <p:sp>
        <p:nvSpPr>
          <p:cNvPr id="2" name="文本框 1"/>
          <p:cNvSpPr txBox="1"/>
          <p:nvPr/>
        </p:nvSpPr>
        <p:spPr>
          <a:xfrm>
            <a:off x="623570" y="2636520"/>
            <a:ext cx="1084516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本题考查筛选并整合文中信息的能力。文本一《凌虚台记》中</a:t>
            </a:r>
            <a:r>
              <a:rPr lang="en-US" altLang="zh-CN" dirty="0"/>
              <a:t>，</a:t>
            </a:r>
            <a:r>
              <a:rPr lang="zh-CN" altLang="en-US" dirty="0"/>
              <a:t>文章前两段写陈太守为登高眺远建筑了一座高台</a:t>
            </a:r>
            <a:r>
              <a:rPr lang="en-US" altLang="zh-CN" dirty="0"/>
              <a:t>，</a:t>
            </a:r>
            <a:r>
              <a:rPr lang="zh-CN" altLang="en-US" dirty="0"/>
              <a:t>主要采用了记叙的手法</a:t>
            </a:r>
            <a:r>
              <a:rPr lang="en-US" altLang="zh-CN" dirty="0"/>
              <a:t>;</a:t>
            </a:r>
            <a:r>
              <a:rPr lang="zh-CN" altLang="en-US" dirty="0"/>
              <a:t>第</a:t>
            </a:r>
            <a:r>
              <a:rPr lang="en-US" altLang="zh-CN" dirty="0"/>
              <a:t>3</a:t>
            </a:r>
            <a:r>
              <a:rPr lang="zh-CN" altLang="en-US" dirty="0"/>
              <a:t>段则联系古往今来的废兴成毁的历史</a:t>
            </a:r>
            <a:r>
              <a:rPr lang="en-US" altLang="zh-CN" dirty="0"/>
              <a:t>，</a:t>
            </a:r>
            <a:r>
              <a:rPr lang="zh-CN" altLang="en-US" dirty="0"/>
              <a:t>感叹人事万物的变化无常</a:t>
            </a:r>
            <a:r>
              <a:rPr lang="en-US" altLang="zh-CN" dirty="0"/>
              <a:t>，</a:t>
            </a:r>
            <a:r>
              <a:rPr lang="zh-CN" altLang="en-US" dirty="0"/>
              <a:t>并指出不能稍有所得就</a:t>
            </a:r>
            <a:r>
              <a:rPr lang="en-US" altLang="zh-CN" dirty="0"/>
              <a:t>“</a:t>
            </a:r>
            <a:r>
              <a:rPr lang="zh-CN" altLang="en-US" dirty="0"/>
              <a:t>夸世而自足</a:t>
            </a:r>
            <a:r>
              <a:rPr lang="en-US" altLang="zh-CN" dirty="0"/>
              <a:t>”，</a:t>
            </a:r>
            <a:r>
              <a:rPr lang="zh-CN" altLang="en-US" dirty="0"/>
              <a:t>而应该去探求真正可以永久依靠的东西</a:t>
            </a:r>
            <a:r>
              <a:rPr lang="en-US" altLang="zh-CN" dirty="0"/>
              <a:t>，</a:t>
            </a:r>
            <a:r>
              <a:rPr lang="zh-CN" altLang="en-US" dirty="0"/>
              <a:t>主要采用了议论的手法。文本二《石钟山记》先记叙作者因对石钟山得名由来存疑而去游览考察的经历</a:t>
            </a:r>
            <a:r>
              <a:rPr lang="en-US" altLang="zh-CN" dirty="0"/>
              <a:t>，</a:t>
            </a:r>
            <a:r>
              <a:rPr lang="zh-CN" altLang="en-US" dirty="0"/>
              <a:t>而在游览结束弄清缘由的后一段中</a:t>
            </a:r>
            <a:r>
              <a:rPr lang="en-US" altLang="zh-CN" dirty="0"/>
              <a:t>，</a:t>
            </a:r>
            <a:r>
              <a:rPr lang="zh-CN" altLang="en-US" dirty="0"/>
              <a:t>作者则以</a:t>
            </a:r>
            <a:r>
              <a:rPr lang="en-US" altLang="zh-CN" dirty="0"/>
              <a:t>“</a:t>
            </a:r>
            <a:r>
              <a:rPr lang="zh-CN" altLang="en-US" dirty="0"/>
              <a:t>事不目见耳闻</a:t>
            </a:r>
            <a:r>
              <a:rPr lang="en-US" altLang="zh-CN" dirty="0"/>
              <a:t>，</a:t>
            </a:r>
            <a:r>
              <a:rPr lang="zh-CN" altLang="en-US" dirty="0"/>
              <a:t>而臆断其有无</a:t>
            </a:r>
            <a:r>
              <a:rPr lang="en-US" altLang="zh-CN" dirty="0"/>
              <a:t>，</a:t>
            </a:r>
            <a:r>
              <a:rPr lang="zh-CN" altLang="en-US" dirty="0"/>
              <a:t>可乎</a:t>
            </a:r>
            <a:r>
              <a:rPr lang="en-US" altLang="zh-CN" dirty="0"/>
              <a:t>”</a:t>
            </a:r>
            <a:r>
              <a:rPr lang="zh-CN" altLang="en-US" dirty="0"/>
              <a:t>的问句</a:t>
            </a:r>
            <a:r>
              <a:rPr lang="en-US" altLang="zh-CN" dirty="0"/>
              <a:t>，</a:t>
            </a:r>
            <a:r>
              <a:rPr lang="zh-CN" altLang="en-US" dirty="0"/>
              <a:t>开启了自己的议论。故两篇文章都是先叙后议</a:t>
            </a:r>
            <a:r>
              <a:rPr lang="en-US" altLang="zh-CN" dirty="0"/>
              <a:t>，</a:t>
            </a:r>
            <a:r>
              <a:rPr lang="zh-CN" altLang="en-US" dirty="0"/>
              <a:t>因事说理。</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圆角 11"/>
          <p:cNvSpPr/>
          <p:nvPr/>
        </p:nvSpPr>
        <p:spPr>
          <a:xfrm>
            <a:off x="3575685" y="1845945"/>
            <a:ext cx="768350" cy="746760"/>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03</a:t>
            </a:r>
            <a:endParaRPr lang="en-US" altLang="zh-CN" sz="2400" dirty="0">
              <a:solidFill>
                <a:srgbClr val="FFFFFF"/>
              </a:solidFill>
              <a:ea typeface="印品黑体" panose="00000500000000000000" pitchFamily="2" charset="-122"/>
            </a:endParaRPr>
          </a:p>
        </p:txBody>
      </p:sp>
      <p:sp>
        <p:nvSpPr>
          <p:cNvPr id="21" name="矩形: 圆角 12"/>
          <p:cNvSpPr/>
          <p:nvPr/>
        </p:nvSpPr>
        <p:spPr>
          <a:xfrm>
            <a:off x="8009255" y="1848628"/>
            <a:ext cx="768343" cy="76834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04</a:t>
            </a:r>
            <a:endParaRPr lang="en-US" altLang="zh-CN" sz="2400" dirty="0">
              <a:solidFill>
                <a:srgbClr val="FFFFFF"/>
              </a:solidFill>
              <a:ea typeface="印品黑体" panose="00000500000000000000" pitchFamily="2" charset="-122"/>
            </a:endParaRPr>
          </a:p>
        </p:txBody>
      </p:sp>
      <p:grpSp>
        <p:nvGrpSpPr>
          <p:cNvPr id="18" name="组合 17"/>
          <p:cNvGrpSpPr/>
          <p:nvPr/>
        </p:nvGrpSpPr>
        <p:grpSpPr>
          <a:xfrm>
            <a:off x="8005445" y="837208"/>
            <a:ext cx="1920875" cy="903982"/>
            <a:chOff x="7559" y="2332"/>
            <a:chExt cx="3025" cy="1424"/>
          </a:xfrm>
        </p:grpSpPr>
        <p:sp>
          <p:nvSpPr>
            <p:cNvPr id="19" name="矩形: 圆角 10"/>
            <p:cNvSpPr/>
            <p:nvPr/>
          </p:nvSpPr>
          <p:spPr>
            <a:xfrm>
              <a:off x="7559" y="2332"/>
              <a:ext cx="1210" cy="121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02</a:t>
              </a:r>
              <a:endParaRPr lang="en-US" altLang="zh-CN" sz="2400" dirty="0">
                <a:solidFill>
                  <a:srgbClr val="FFFFFF"/>
                </a:solidFill>
                <a:ea typeface="印品黑体" panose="00000500000000000000" pitchFamily="2" charset="-122"/>
              </a:endParaRPr>
            </a:p>
          </p:txBody>
        </p:sp>
        <p:sp>
          <p:nvSpPr>
            <p:cNvPr id="26" name="TextBox 39"/>
            <p:cNvSpPr txBox="1"/>
            <p:nvPr/>
          </p:nvSpPr>
          <p:spPr>
            <a:xfrm>
              <a:off x="8856" y="2449"/>
              <a:ext cx="1728" cy="1307"/>
            </a:xfrm>
            <a:prstGeom prst="rect">
              <a:avLst/>
            </a:prstGeom>
            <a:noFill/>
          </p:spPr>
          <p:txBody>
            <a:bodyPr wrap="none" rtlCol="0">
              <a:spAutoFit/>
            </a:bodyPr>
            <a:lstStyle/>
            <a:p>
              <a:pPr algn="l"/>
              <a:r>
                <a:rPr lang="zh-CN" altLang="en-US" sz="2400" dirty="0">
                  <a:latin typeface="印品黑体" panose="00000500000000000000" pitchFamily="2" charset="-122"/>
                  <a:ea typeface="印品黑体" panose="00000500000000000000" pitchFamily="2" charset="-122"/>
                </a:rPr>
                <a:t>划重点</a:t>
              </a:r>
              <a:endParaRPr lang="zh-CN" altLang="en-US" sz="2400" dirty="0">
                <a:latin typeface="印品黑体" panose="00000500000000000000" pitchFamily="2" charset="-122"/>
                <a:ea typeface="印品黑体" panose="00000500000000000000" pitchFamily="2" charset="-122"/>
              </a:endParaRPr>
            </a:p>
            <a:p>
              <a:pPr algn="l"/>
              <a:endParaRPr lang="zh-CN" altLang="en-US" sz="2400" dirty="0">
                <a:latin typeface="印品黑体" panose="00000500000000000000" pitchFamily="2" charset="-122"/>
                <a:ea typeface="印品黑体" panose="00000500000000000000" pitchFamily="2" charset="-122"/>
              </a:endParaRPr>
            </a:p>
          </p:txBody>
        </p:sp>
      </p:grpSp>
      <p:sp>
        <p:nvSpPr>
          <p:cNvPr id="29" name="TextBox 39"/>
          <p:cNvSpPr txBox="1"/>
          <p:nvPr/>
        </p:nvSpPr>
        <p:spPr>
          <a:xfrm>
            <a:off x="8832850" y="2926080"/>
            <a:ext cx="1097280"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rPr>
              <a:t>刷素养</a:t>
            </a:r>
            <a:endParaRPr lang="zh-CN" altLang="en-US" sz="2400" dirty="0">
              <a:latin typeface="印品黑体" panose="00000500000000000000" pitchFamily="2" charset="-122"/>
              <a:ea typeface="印品黑体" panose="00000500000000000000" pitchFamily="2" charset="-122"/>
            </a:endParaRPr>
          </a:p>
        </p:txBody>
      </p:sp>
      <p:sp>
        <p:nvSpPr>
          <p:cNvPr id="35" name="TextBox 39"/>
          <p:cNvSpPr txBox="1"/>
          <p:nvPr/>
        </p:nvSpPr>
        <p:spPr>
          <a:xfrm>
            <a:off x="8813165" y="1824355"/>
            <a:ext cx="1097280" cy="460375"/>
          </a:xfrm>
          <a:prstGeom prst="rect">
            <a:avLst/>
          </a:prstGeom>
          <a:noFill/>
        </p:spPr>
        <p:txBody>
          <a:bodyPr wrap="none" rtlCol="0">
            <a:spAutoFit/>
          </a:bodyPr>
          <a:lstStyle/>
          <a:p>
            <a:r>
              <a:rPr lang="zh-CN" altLang="en-US" sz="2400" dirty="0">
                <a:latin typeface="印品黑体" panose="00000500000000000000" pitchFamily="2" charset="-122"/>
                <a:ea typeface="印品黑体" panose="00000500000000000000" pitchFamily="2" charset="-122"/>
              </a:rPr>
              <a:t>晒清单</a:t>
            </a:r>
            <a:endParaRPr lang="zh-CN" altLang="en-US" sz="2400" dirty="0">
              <a:latin typeface="印品黑体" panose="00000500000000000000" pitchFamily="2" charset="-122"/>
              <a:ea typeface="印品黑体" panose="00000500000000000000" pitchFamily="2" charset="-122"/>
            </a:endParaRPr>
          </a:p>
        </p:txBody>
      </p:sp>
      <p:grpSp>
        <p:nvGrpSpPr>
          <p:cNvPr id="39" name="组合 38"/>
          <p:cNvGrpSpPr/>
          <p:nvPr/>
        </p:nvGrpSpPr>
        <p:grpSpPr>
          <a:xfrm>
            <a:off x="983615" y="2346325"/>
            <a:ext cx="2296160" cy="2095500"/>
            <a:chOff x="2680" y="3750"/>
            <a:chExt cx="3616" cy="3300"/>
          </a:xfrm>
        </p:grpSpPr>
        <p:grpSp>
          <p:nvGrpSpPr>
            <p:cNvPr id="2" name="组合 1"/>
            <p:cNvGrpSpPr/>
            <p:nvPr/>
          </p:nvGrpSpPr>
          <p:grpSpPr>
            <a:xfrm>
              <a:off x="2680" y="3750"/>
              <a:ext cx="3164" cy="3301"/>
              <a:chOff x="1289978" y="1804572"/>
              <a:chExt cx="1506855" cy="1572101"/>
            </a:xfrm>
          </p:grpSpPr>
          <p:sp>
            <p:nvSpPr>
              <p:cNvPr id="6" name="文本框 5"/>
              <p:cNvSpPr txBox="1"/>
              <p:nvPr/>
            </p:nvSpPr>
            <p:spPr>
              <a:xfrm>
                <a:off x="1465238" y="1940303"/>
                <a:ext cx="1156335" cy="1300639"/>
              </a:xfrm>
              <a:prstGeom prst="rect">
                <a:avLst/>
              </a:prstGeom>
              <a:noFill/>
            </p:spPr>
            <p:txBody>
              <a:bodyPr wrap="none" rtlCol="0">
                <a:spAutoFit/>
              </a:bodyPr>
              <a:lstStyle/>
              <a:p>
                <a:r>
                  <a:rPr lang="zh-CN" altLang="en-US" sz="5335" b="1" dirty="0">
                    <a:solidFill>
                      <a:srgbClr val="3D589F"/>
                    </a:solidFill>
                    <a:latin typeface="印品黑体" panose="00000500000000000000" pitchFamily="2" charset="-122"/>
                    <a:ea typeface="印品黑体" panose="00000500000000000000" pitchFamily="2" charset="-122"/>
                  </a:rPr>
                  <a:t>模块</a:t>
                </a:r>
                <a:endParaRPr lang="zh-CN" altLang="en-US" sz="5335" b="1" dirty="0">
                  <a:solidFill>
                    <a:srgbClr val="3D589F"/>
                  </a:solidFill>
                  <a:latin typeface="印品黑体" panose="00000500000000000000" pitchFamily="2" charset="-122"/>
                  <a:ea typeface="印品黑体" panose="00000500000000000000" pitchFamily="2" charset="-122"/>
                </a:endParaRPr>
              </a:p>
              <a:p>
                <a:r>
                  <a:rPr lang="zh-CN" altLang="en-US" sz="5335" b="1" dirty="0">
                    <a:solidFill>
                      <a:srgbClr val="3D589F"/>
                    </a:solidFill>
                    <a:latin typeface="印品黑体" panose="00000500000000000000" pitchFamily="2" charset="-122"/>
                    <a:ea typeface="印品黑体" panose="00000500000000000000" pitchFamily="2" charset="-122"/>
                  </a:rPr>
                  <a:t>导航</a:t>
                </a:r>
                <a:endParaRPr lang="zh-CN" altLang="en-US" sz="5335" b="1" dirty="0">
                  <a:solidFill>
                    <a:srgbClr val="3D589F"/>
                  </a:solidFill>
                  <a:latin typeface="印品黑体" panose="00000500000000000000" pitchFamily="2" charset="-122"/>
                  <a:ea typeface="印品黑体" panose="00000500000000000000" pitchFamily="2" charset="-122"/>
                </a:endParaRPr>
              </a:p>
            </p:txBody>
          </p:sp>
          <p:sp>
            <p:nvSpPr>
              <p:cNvPr id="3" name="矩形 6"/>
              <p:cNvSpPr/>
              <p:nvPr/>
            </p:nvSpPr>
            <p:spPr>
              <a:xfrm>
                <a:off x="1289978" y="1804572"/>
                <a:ext cx="1506855" cy="1572101"/>
              </a:xfrm>
              <a:custGeom>
                <a:avLst/>
                <a:gdLst>
                  <a:gd name="connsiteX0" fmla="*/ 3164 w 3164"/>
                  <a:gd name="connsiteY0" fmla="*/ 2128 h 3301"/>
                  <a:gd name="connsiteX1" fmla="*/ 3162 w 3164"/>
                  <a:gd name="connsiteY1" fmla="*/ 3301 h 3301"/>
                  <a:gd name="connsiteX2" fmla="*/ 0 w 3164"/>
                  <a:gd name="connsiteY2" fmla="*/ 3301 h 3301"/>
                  <a:gd name="connsiteX3" fmla="*/ 0 w 3164"/>
                  <a:gd name="connsiteY3" fmla="*/ 0 h 3301"/>
                  <a:gd name="connsiteX4" fmla="*/ 3162 w 3164"/>
                  <a:gd name="connsiteY4" fmla="*/ 0 h 3301"/>
                  <a:gd name="connsiteX5" fmla="*/ 3160 w 3164"/>
                  <a:gd name="connsiteY5" fmla="*/ 1178 h 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4" h="3301">
                    <a:moveTo>
                      <a:pt x="3164" y="2128"/>
                    </a:moveTo>
                    <a:lnTo>
                      <a:pt x="3162" y="3301"/>
                    </a:lnTo>
                    <a:lnTo>
                      <a:pt x="0" y="3301"/>
                    </a:lnTo>
                    <a:lnTo>
                      <a:pt x="0" y="0"/>
                    </a:lnTo>
                    <a:lnTo>
                      <a:pt x="3162" y="0"/>
                    </a:lnTo>
                    <a:cubicBezTo>
                      <a:pt x="3163" y="548"/>
                      <a:pt x="3160" y="1178"/>
                      <a:pt x="3160" y="1178"/>
                    </a:cubicBezTo>
                  </a:path>
                </a:pathLst>
              </a:custGeom>
              <a:noFill/>
              <a:ln w="57150">
                <a:solidFill>
                  <a:srgbClr val="3D58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400" dirty="0">
                  <a:ea typeface="印品黑体" panose="00000500000000000000" pitchFamily="2" charset="-122"/>
                </a:endParaRPr>
              </a:p>
            </p:txBody>
          </p:sp>
        </p:grpSp>
        <p:sp>
          <p:nvSpPr>
            <p:cNvPr id="38" name="等腰三角形 37"/>
            <p:cNvSpPr/>
            <p:nvPr/>
          </p:nvSpPr>
          <p:spPr>
            <a:xfrm rot="5400000">
              <a:off x="5787" y="5127"/>
              <a:ext cx="567" cy="453"/>
            </a:xfrm>
            <a:prstGeom prst="triangl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8875395" y="3340735"/>
            <a:ext cx="4074795" cy="316865"/>
          </a:xfrm>
          <a:prstGeom prst="rect">
            <a:avLst/>
          </a:prstGeom>
          <a:noFill/>
        </p:spPr>
        <p:txBody>
          <a:bodyPr wrap="square" rtlCol="0">
            <a:spAutoFit/>
          </a:bodyPr>
          <a:lstStyle/>
          <a:p>
            <a:pPr algn="l">
              <a:buClrTx/>
              <a:buSzTx/>
              <a:buFontTx/>
            </a:pPr>
            <a:r>
              <a:rPr lang="zh-CN" altLang="en-US" sz="1465" dirty="0">
                <a:latin typeface="印品黑体" panose="00000500000000000000" pitchFamily="2" charset="-122"/>
                <a:ea typeface="印品黑体" panose="00000500000000000000" pitchFamily="2" charset="-122"/>
              </a:rPr>
              <a:t>文言基础知识 文言文阅读</a:t>
            </a:r>
            <a:endParaRPr lang="zh-CN" altLang="en-US" sz="1465" dirty="0">
              <a:latin typeface="印品黑体" panose="00000500000000000000" pitchFamily="2" charset="-122"/>
              <a:ea typeface="印品黑体" panose="00000500000000000000" pitchFamily="2" charset="-122"/>
            </a:endParaRPr>
          </a:p>
        </p:txBody>
      </p:sp>
      <p:grpSp>
        <p:nvGrpSpPr>
          <p:cNvPr id="17" name="组合 16"/>
          <p:cNvGrpSpPr/>
          <p:nvPr/>
        </p:nvGrpSpPr>
        <p:grpSpPr>
          <a:xfrm>
            <a:off x="3575685" y="836299"/>
            <a:ext cx="4469765" cy="768370"/>
            <a:chOff x="6297" y="1430"/>
            <a:chExt cx="7039" cy="1210"/>
          </a:xfrm>
        </p:grpSpPr>
        <p:sp>
          <p:nvSpPr>
            <p:cNvPr id="5" name="矩形: 圆角 9"/>
            <p:cNvSpPr/>
            <p:nvPr/>
          </p:nvSpPr>
          <p:spPr>
            <a:xfrm>
              <a:off x="6297" y="1430"/>
              <a:ext cx="1210" cy="1210"/>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01</a:t>
              </a:r>
              <a:endParaRPr lang="en-US" altLang="zh-CN" sz="2400" dirty="0">
                <a:solidFill>
                  <a:srgbClr val="FFFFFF"/>
                </a:solidFill>
                <a:ea typeface="印品黑体" panose="00000500000000000000" pitchFamily="2" charset="-122"/>
              </a:endParaRPr>
            </a:p>
          </p:txBody>
        </p:sp>
        <p:sp>
          <p:nvSpPr>
            <p:cNvPr id="23" name="TextBox 39"/>
            <p:cNvSpPr txBox="1"/>
            <p:nvPr/>
          </p:nvSpPr>
          <p:spPr>
            <a:xfrm>
              <a:off x="7620" y="1430"/>
              <a:ext cx="1728" cy="725"/>
            </a:xfrm>
            <a:prstGeom prst="rect">
              <a:avLst/>
            </a:prstGeom>
            <a:noFill/>
          </p:spPr>
          <p:txBody>
            <a:bodyPr wrap="none" rtlCol="0">
              <a:spAutoFit/>
            </a:bodyPr>
            <a:lstStyle/>
            <a:p>
              <a:r>
                <a:rPr lang="zh-CN" altLang="en-US" sz="2400" dirty="0">
                  <a:latin typeface="印品黑体" panose="00000500000000000000" pitchFamily="2" charset="-122"/>
                  <a:ea typeface="印品黑体" panose="00000500000000000000" pitchFamily="2" charset="-122"/>
                </a:rPr>
                <a:t>看头条</a:t>
              </a:r>
              <a:endParaRPr lang="zh-CN" altLang="en-US" sz="2400" dirty="0">
                <a:latin typeface="印品黑体" panose="00000500000000000000" pitchFamily="2" charset="-122"/>
                <a:ea typeface="印品黑体" panose="00000500000000000000" pitchFamily="2" charset="-122"/>
              </a:endParaRPr>
            </a:p>
          </p:txBody>
        </p:sp>
        <p:sp>
          <p:nvSpPr>
            <p:cNvPr id="36" name="TextBox 40"/>
            <p:cNvSpPr txBox="1"/>
            <p:nvPr/>
          </p:nvSpPr>
          <p:spPr>
            <a:xfrm>
              <a:off x="7507" y="2141"/>
              <a:ext cx="5829" cy="499"/>
            </a:xfrm>
            <a:prstGeom prst="rect">
              <a:avLst/>
            </a:prstGeom>
            <a:noFill/>
          </p:spPr>
          <p:txBody>
            <a:bodyPr wrap="square" rtlCol="0">
              <a:spAutoFit/>
            </a:bodyPr>
            <a:lstStyle/>
            <a:p>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作者专栏 文题解说 背景资料</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知识链接</a:t>
              </a:r>
              <a:r>
                <a:rPr lang="en-US" altLang="zh-CN" sz="1465" dirty="0">
                  <a:latin typeface="印品黑体" panose="00000500000000000000" pitchFamily="2" charset="-122"/>
                  <a:ea typeface="印品黑体" panose="00000500000000000000" pitchFamily="2" charset="-122"/>
                </a:rPr>
                <a:t> </a:t>
              </a:r>
              <a:endParaRPr lang="zh-CN" altLang="en-US" sz="1465" dirty="0">
                <a:latin typeface="印品黑体" panose="00000500000000000000" pitchFamily="2" charset="-122"/>
                <a:ea typeface="印品黑体" panose="00000500000000000000" pitchFamily="2" charset="-122"/>
              </a:endParaRPr>
            </a:p>
          </p:txBody>
        </p:sp>
      </p:gr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4" name="图片 3" descr="未标题-1"/>
          <p:cNvPicPr>
            <a:picLocks noChangeAspect="1"/>
          </p:cNvPicPr>
          <p:nvPr/>
        </p:nvPicPr>
        <p:blipFill>
          <a:blip r:embed="rId1"/>
          <a:stretch>
            <a:fillRect/>
          </a:stretch>
        </p:blipFill>
        <p:spPr>
          <a:xfrm>
            <a:off x="10144760" y="-78105"/>
            <a:ext cx="1695450" cy="906145"/>
          </a:xfrm>
          <a:prstGeom prst="rect">
            <a:avLst/>
          </a:prstGeom>
        </p:spPr>
      </p:pic>
      <p:sp>
        <p:nvSpPr>
          <p:cNvPr id="12" name="矩形: 圆角 11"/>
          <p:cNvSpPr/>
          <p:nvPr/>
        </p:nvSpPr>
        <p:spPr>
          <a:xfrm>
            <a:off x="3575685" y="2772410"/>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05</a:t>
            </a:r>
            <a:endParaRPr lang="en-US" altLang="zh-CN" sz="2400" dirty="0">
              <a:solidFill>
                <a:srgbClr val="FFFFFF"/>
              </a:solidFill>
              <a:ea typeface="印品黑体" panose="00000500000000000000" pitchFamily="2" charset="-122"/>
            </a:endParaRPr>
          </a:p>
        </p:txBody>
      </p:sp>
      <p:sp>
        <p:nvSpPr>
          <p:cNvPr id="11" name="TextBox 40"/>
          <p:cNvSpPr txBox="1"/>
          <p:nvPr/>
        </p:nvSpPr>
        <p:spPr>
          <a:xfrm>
            <a:off x="8832850" y="2223135"/>
            <a:ext cx="3327400" cy="542290"/>
          </a:xfrm>
          <a:prstGeom prst="rect">
            <a:avLst/>
          </a:prstGeom>
          <a:noFill/>
        </p:spPr>
        <p:txBody>
          <a:bodyPr wrap="square" rtlCol="0">
            <a:spAutoFit/>
          </a:bodyPr>
          <a:lstStyle/>
          <a:p>
            <a:r>
              <a:rPr lang="zh-CN" altLang="en-US" sz="1465" dirty="0">
                <a:latin typeface="印品黑体" panose="00000500000000000000" pitchFamily="2" charset="-122"/>
                <a:ea typeface="印品黑体" panose="00000500000000000000" pitchFamily="2" charset="-122"/>
              </a:rPr>
              <a:t>字音</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通假字</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古今异义</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一词多义</a:t>
            </a:r>
            <a:endParaRPr lang="zh-CN" altLang="en-US" sz="1465" dirty="0">
              <a:latin typeface="印品黑体" panose="00000500000000000000" pitchFamily="2" charset="-122"/>
              <a:ea typeface="印品黑体" panose="00000500000000000000" pitchFamily="2" charset="-122"/>
            </a:endParaRPr>
          </a:p>
          <a:p>
            <a:r>
              <a:rPr lang="zh-CN" altLang="en-US" sz="1465" dirty="0">
                <a:latin typeface="印品黑体" panose="00000500000000000000" pitchFamily="2" charset="-122"/>
                <a:ea typeface="印品黑体" panose="00000500000000000000" pitchFamily="2" charset="-122"/>
              </a:rPr>
              <a:t>词类活用</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文言句式</a:t>
            </a:r>
            <a:endParaRPr lang="zh-CN" altLang="en-US" sz="1465" dirty="0">
              <a:latin typeface="印品黑体" panose="00000500000000000000" pitchFamily="2" charset="-122"/>
              <a:ea typeface="印品黑体" panose="00000500000000000000" pitchFamily="2" charset="-122"/>
            </a:endParaRPr>
          </a:p>
        </p:txBody>
      </p:sp>
      <p:sp>
        <p:nvSpPr>
          <p:cNvPr id="7" name="矩形: 圆角 12"/>
          <p:cNvSpPr/>
          <p:nvPr/>
        </p:nvSpPr>
        <p:spPr>
          <a:xfrm>
            <a:off x="8009255" y="2825258"/>
            <a:ext cx="768343" cy="76834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06</a:t>
            </a:r>
            <a:endParaRPr lang="en-US" altLang="zh-CN" sz="2400" dirty="0">
              <a:solidFill>
                <a:srgbClr val="FFFFFF"/>
              </a:solidFill>
              <a:ea typeface="印品黑体" panose="00000500000000000000" pitchFamily="2" charset="-122"/>
            </a:endParaRPr>
          </a:p>
        </p:txBody>
      </p:sp>
      <p:sp>
        <p:nvSpPr>
          <p:cNvPr id="9" name="矩形: 圆角 11"/>
          <p:cNvSpPr/>
          <p:nvPr/>
        </p:nvSpPr>
        <p:spPr>
          <a:xfrm>
            <a:off x="3582035" y="3796665"/>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07</a:t>
            </a:r>
            <a:endParaRPr lang="en-US" altLang="zh-CN" sz="2400" dirty="0">
              <a:solidFill>
                <a:srgbClr val="FFFFFF"/>
              </a:solidFill>
              <a:ea typeface="印品黑体" panose="00000500000000000000" pitchFamily="2" charset="-122"/>
            </a:endParaRPr>
          </a:p>
        </p:txBody>
      </p:sp>
      <p:sp>
        <p:nvSpPr>
          <p:cNvPr id="15" name="TextBox 39"/>
          <p:cNvSpPr txBox="1"/>
          <p:nvPr/>
        </p:nvSpPr>
        <p:spPr>
          <a:xfrm>
            <a:off x="8848725" y="3853180"/>
            <a:ext cx="2991485" cy="512445"/>
          </a:xfrm>
          <a:prstGeom prst="rect">
            <a:avLst/>
          </a:prstGeom>
          <a:noFill/>
        </p:spPr>
        <p:txBody>
          <a:bodyPr wrap="square" rtlCol="0">
            <a:noAutofit/>
          </a:bodyPr>
          <a:lstStyle/>
          <a:p>
            <a:r>
              <a:rPr lang="zh-CN" altLang="en-US" sz="2400" dirty="0">
                <a:latin typeface="印品黑体" panose="00000500000000000000" pitchFamily="2" charset="-122"/>
                <a:ea typeface="印品黑体" panose="00000500000000000000" pitchFamily="2" charset="-122"/>
                <a:sym typeface="+mn-ea"/>
              </a:rPr>
              <a:t>人物志</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知人论世</a:t>
            </a:r>
            <a:endParaRPr lang="zh-CN" altLang="en-US" sz="2400" dirty="0">
              <a:latin typeface="印品黑体" panose="00000500000000000000" pitchFamily="2" charset="-122"/>
              <a:ea typeface="印品黑体" panose="00000500000000000000" pitchFamily="2" charset="-122"/>
              <a:sym typeface="+mn-ea"/>
            </a:endParaRPr>
          </a:p>
        </p:txBody>
      </p:sp>
      <p:sp>
        <p:nvSpPr>
          <p:cNvPr id="16" name="TextBox 40"/>
          <p:cNvSpPr txBox="1"/>
          <p:nvPr/>
        </p:nvSpPr>
        <p:spPr>
          <a:xfrm>
            <a:off x="8904605" y="4295140"/>
            <a:ext cx="2017395" cy="375285"/>
          </a:xfrm>
          <a:prstGeom prst="rect">
            <a:avLst/>
          </a:prstGeom>
          <a:noFill/>
        </p:spPr>
        <p:txBody>
          <a:bodyPr wrap="square" rtlCol="0">
            <a:noAutofit/>
          </a:bodyPr>
          <a:lstStyle/>
          <a:p>
            <a:pPr algn="l">
              <a:buClrTx/>
              <a:buSzTx/>
              <a:buFontTx/>
            </a:pPr>
            <a:r>
              <a:rPr lang="zh-CN" altLang="en-US" sz="1465" dirty="0">
                <a:latin typeface="印品黑体" panose="00000500000000000000" pitchFamily="2" charset="-122"/>
                <a:ea typeface="印品黑体" panose="00000500000000000000" pitchFamily="2" charset="-122"/>
              </a:rPr>
              <a:t>千古文人苏东坡</a:t>
            </a:r>
            <a:endParaRPr lang="zh-CN" altLang="en-US" sz="1465" dirty="0">
              <a:latin typeface="印品黑体" panose="00000500000000000000" pitchFamily="2" charset="-122"/>
              <a:ea typeface="印品黑体" panose="00000500000000000000" pitchFamily="2" charset="-122"/>
            </a:endParaRPr>
          </a:p>
        </p:txBody>
      </p:sp>
      <p:sp>
        <p:nvSpPr>
          <p:cNvPr id="25" name="TextBox 39"/>
          <p:cNvSpPr txBox="1"/>
          <p:nvPr/>
        </p:nvSpPr>
        <p:spPr>
          <a:xfrm>
            <a:off x="4481830" y="2839085"/>
            <a:ext cx="2639695"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rPr>
              <a:t>戳考点</a:t>
            </a:r>
            <a:endParaRPr lang="zh-CN" altLang="en-US" sz="2400" dirty="0">
              <a:latin typeface="印品黑体" panose="00000500000000000000" pitchFamily="2" charset="-122"/>
              <a:ea typeface="印品黑体" panose="00000500000000000000" pitchFamily="2" charset="-122"/>
            </a:endParaRPr>
          </a:p>
        </p:txBody>
      </p:sp>
      <p:sp>
        <p:nvSpPr>
          <p:cNvPr id="27" name="TextBox 40"/>
          <p:cNvSpPr txBox="1"/>
          <p:nvPr/>
        </p:nvSpPr>
        <p:spPr>
          <a:xfrm>
            <a:off x="4449445" y="2277745"/>
            <a:ext cx="3559810" cy="448310"/>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rPr>
              <a:t>主题解读 特色总结</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重点难点</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情境探究</a:t>
            </a:r>
            <a:endParaRPr lang="zh-CN" altLang="en-US" sz="1465" dirty="0">
              <a:latin typeface="印品黑体" panose="00000500000000000000" pitchFamily="2" charset="-122"/>
              <a:ea typeface="印品黑体" panose="00000500000000000000" pitchFamily="2" charset="-122"/>
            </a:endParaRPr>
          </a:p>
          <a:p>
            <a:endParaRPr lang="zh-CN" altLang="en-US" sz="1465" dirty="0">
              <a:latin typeface="印品黑体" panose="00000500000000000000" pitchFamily="2" charset="-122"/>
              <a:ea typeface="印品黑体" panose="00000500000000000000" pitchFamily="2" charset="-122"/>
            </a:endParaRPr>
          </a:p>
        </p:txBody>
      </p:sp>
      <p:sp>
        <p:nvSpPr>
          <p:cNvPr id="22" name="TextBox 39"/>
          <p:cNvSpPr txBox="1"/>
          <p:nvPr/>
        </p:nvSpPr>
        <p:spPr>
          <a:xfrm>
            <a:off x="4449445" y="3868420"/>
            <a:ext cx="3019425"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sym typeface="+mn-ea"/>
              </a:rPr>
              <a:t>典藏馆</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文常新知</a:t>
            </a:r>
            <a:endParaRPr lang="zh-CN" altLang="en-US" sz="2400" dirty="0">
              <a:latin typeface="印品黑体" panose="00000500000000000000" pitchFamily="2" charset="-122"/>
              <a:ea typeface="印品黑体" panose="00000500000000000000" pitchFamily="2" charset="-122"/>
              <a:sym typeface="+mn-ea"/>
            </a:endParaRPr>
          </a:p>
        </p:txBody>
      </p:sp>
      <p:sp>
        <p:nvSpPr>
          <p:cNvPr id="24" name="TextBox 40"/>
          <p:cNvSpPr txBox="1"/>
          <p:nvPr/>
        </p:nvSpPr>
        <p:spPr>
          <a:xfrm>
            <a:off x="4481830" y="4295140"/>
            <a:ext cx="3350895" cy="462915"/>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sym typeface="+mn-ea"/>
              </a:rPr>
              <a:t>《水经》</a:t>
            </a:r>
            <a:endParaRPr lang="zh-CN" altLang="en-US" sz="1465" dirty="0">
              <a:latin typeface="印品黑体" panose="00000500000000000000" pitchFamily="2" charset="-122"/>
              <a:ea typeface="印品黑体" panose="00000500000000000000" pitchFamily="2" charset="-122"/>
              <a:sym typeface="+mn-ea"/>
            </a:endParaRPr>
          </a:p>
          <a:p>
            <a:r>
              <a:rPr lang="zh-CN" altLang="en-US" sz="1465" dirty="0">
                <a:latin typeface="印品黑体" panose="00000500000000000000" pitchFamily="2" charset="-122"/>
                <a:ea typeface="印品黑体" panose="00000500000000000000" pitchFamily="2" charset="-122"/>
                <a:sym typeface="+mn-ea"/>
              </a:rPr>
              <a:t>古代尉官</a:t>
            </a:r>
            <a:endParaRPr lang="zh-CN" altLang="en-US" sz="1465" dirty="0">
              <a:latin typeface="印品黑体" panose="00000500000000000000" pitchFamily="2" charset="-122"/>
              <a:ea typeface="印品黑体" panose="00000500000000000000" pitchFamily="2" charset="-122"/>
              <a:sym typeface="+mn-ea"/>
            </a:endParaRPr>
          </a:p>
        </p:txBody>
      </p:sp>
      <p:sp>
        <p:nvSpPr>
          <p:cNvPr id="14" name="TextBox 40"/>
          <p:cNvSpPr txBox="1"/>
          <p:nvPr>
            <p:custDataLst>
              <p:tags r:id="rId2"/>
            </p:custDataLst>
          </p:nvPr>
        </p:nvSpPr>
        <p:spPr>
          <a:xfrm>
            <a:off x="4512310" y="3208655"/>
            <a:ext cx="2781935" cy="316865"/>
          </a:xfrm>
          <a:prstGeom prst="rect">
            <a:avLst/>
          </a:prstGeom>
          <a:noFill/>
        </p:spPr>
        <p:txBody>
          <a:bodyPr wrap="square" rtlCol="0">
            <a:spAutoFit/>
          </a:bodyPr>
          <a:p>
            <a:r>
              <a:rPr lang="zh-CN" altLang="en-US" sz="1465" dirty="0">
                <a:latin typeface="印品黑体" panose="00000500000000000000" pitchFamily="2" charset="-122"/>
                <a:ea typeface="印品黑体" panose="00000500000000000000" pitchFamily="2" charset="-122"/>
              </a:rPr>
              <a:t>考点解读</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考法突破</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典题例</a:t>
            </a:r>
            <a:r>
              <a:rPr lang="zh-CN" altLang="en-US" sz="1465" dirty="0">
                <a:latin typeface="印品黑体" panose="00000500000000000000" pitchFamily="2" charset="-122"/>
                <a:ea typeface="印品黑体" panose="00000500000000000000" pitchFamily="2" charset="-122"/>
              </a:rPr>
              <a:t>解 </a:t>
            </a:r>
            <a:endParaRPr lang="zh-CN" altLang="en-US" sz="1465" dirty="0">
              <a:latin typeface="印品黑体" panose="00000500000000000000" pitchFamily="2" charset="-122"/>
              <a:ea typeface="印品黑体" panose="00000500000000000000" pitchFamily="2" charset="-122"/>
            </a:endParaRPr>
          </a:p>
        </p:txBody>
      </p:sp>
      <p:sp>
        <p:nvSpPr>
          <p:cNvPr id="13" name="TextBox 39"/>
          <p:cNvSpPr txBox="1"/>
          <p:nvPr>
            <p:custDataLst>
              <p:tags r:id="rId3"/>
            </p:custDataLst>
          </p:nvPr>
        </p:nvSpPr>
        <p:spPr>
          <a:xfrm>
            <a:off x="4449445" y="1844675"/>
            <a:ext cx="2164080" cy="460375"/>
          </a:xfrm>
          <a:prstGeom prst="rect">
            <a:avLst/>
          </a:prstGeom>
          <a:noFill/>
        </p:spPr>
        <p:txBody>
          <a:bodyPr wrap="none" rtlCol="0">
            <a:spAutoFit/>
          </a:bodyPr>
          <a:p>
            <a:pPr algn="l"/>
            <a:r>
              <a:rPr lang="zh-CN" altLang="en-US" sz="2400" dirty="0">
                <a:latin typeface="印品黑体" panose="00000500000000000000" pitchFamily="2" charset="-122"/>
                <a:ea typeface="印品黑体" panose="00000500000000000000" pitchFamily="2" charset="-122"/>
                <a:sym typeface="+mn-ea"/>
              </a:rPr>
              <a:t>集要点</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激思辨</a:t>
            </a:r>
            <a:endParaRPr lang="zh-CN" altLang="en-US" sz="2400" dirty="0">
              <a:latin typeface="印品黑体" panose="00000500000000000000" pitchFamily="2" charset="-122"/>
              <a:ea typeface="印品黑体" panose="00000500000000000000" pitchFamily="2" charset="-122"/>
              <a:sym typeface="+mn-ea"/>
            </a:endParaRPr>
          </a:p>
        </p:txBody>
      </p:sp>
      <p:sp>
        <p:nvSpPr>
          <p:cNvPr id="30" name="TextBox 40"/>
          <p:cNvSpPr txBox="1"/>
          <p:nvPr>
            <p:custDataLst>
              <p:tags r:id="rId4"/>
            </p:custDataLst>
          </p:nvPr>
        </p:nvSpPr>
        <p:spPr>
          <a:xfrm>
            <a:off x="8718550" y="1367155"/>
            <a:ext cx="2746375" cy="316865"/>
          </a:xfrm>
          <a:prstGeom prst="rect">
            <a:avLst/>
          </a:prstGeom>
          <a:noFill/>
        </p:spPr>
        <p:txBody>
          <a:bodyPr wrap="square" rtlCol="0">
            <a:spAutoFit/>
          </a:bodyPr>
          <a:p>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品读原文</a:t>
            </a:r>
            <a:r>
              <a:rPr lang="en-US" altLang="zh-CN" sz="1465" dirty="0">
                <a:latin typeface="印品黑体" panose="00000500000000000000" pitchFamily="2" charset="-122"/>
                <a:ea typeface="印品黑体" panose="00000500000000000000" pitchFamily="2" charset="-122"/>
              </a:rPr>
              <a:t>  </a:t>
            </a:r>
            <a:r>
              <a:rPr lang="zh-CN" altLang="en-US" sz="1465" dirty="0">
                <a:latin typeface="印品黑体" panose="00000500000000000000" pitchFamily="2" charset="-122"/>
                <a:ea typeface="印品黑体" panose="00000500000000000000" pitchFamily="2" charset="-122"/>
              </a:rPr>
              <a:t>文言注释</a:t>
            </a:r>
            <a:endParaRPr lang="zh-CN" altLang="en-US" sz="1465" dirty="0">
              <a:latin typeface="印品黑体" panose="00000500000000000000" pitchFamily="2" charset="-122"/>
              <a:ea typeface="印品黑体" panose="00000500000000000000" pitchFamily="2" charset="-122"/>
            </a:endParaRPr>
          </a:p>
        </p:txBody>
      </p:sp>
      <p:sp>
        <p:nvSpPr>
          <p:cNvPr id="32" name="矩形: 圆角 10"/>
          <p:cNvSpPr/>
          <p:nvPr>
            <p:custDataLst>
              <p:tags r:id="rId5"/>
            </p:custDataLst>
          </p:nvPr>
        </p:nvSpPr>
        <p:spPr>
          <a:xfrm>
            <a:off x="8044815" y="3791585"/>
            <a:ext cx="768350" cy="7683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rgbClr val="FFFFFF"/>
                </a:solidFill>
                <a:ea typeface="印品黑体" panose="00000500000000000000" pitchFamily="2" charset="-122"/>
              </a:rPr>
              <a:t>08</a:t>
            </a:r>
            <a:endParaRPr lang="en-US" altLang="zh-CN" sz="2400" dirty="0">
              <a:solidFill>
                <a:srgbClr val="FFFFFF"/>
              </a:solidFill>
              <a:ea typeface="印品黑体" panose="00000500000000000000" pitchFamily="2" charset="-122"/>
            </a:endParaRPr>
          </a:p>
        </p:txBody>
      </p:sp>
      <p:sp>
        <p:nvSpPr>
          <p:cNvPr id="31" name="矩形: 圆角 11"/>
          <p:cNvSpPr/>
          <p:nvPr/>
        </p:nvSpPr>
        <p:spPr>
          <a:xfrm>
            <a:off x="3565525" y="4928235"/>
            <a:ext cx="768350" cy="766445"/>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FFFFFF"/>
                </a:solidFill>
                <a:ea typeface="印品黑体" panose="00000500000000000000" pitchFamily="2" charset="-122"/>
              </a:rPr>
              <a:t>09</a:t>
            </a:r>
            <a:endParaRPr lang="en-US" altLang="zh-CN" sz="2400" dirty="0">
              <a:solidFill>
                <a:srgbClr val="FFFFFF"/>
              </a:solidFill>
              <a:ea typeface="印品黑体" panose="00000500000000000000" pitchFamily="2" charset="-122"/>
            </a:endParaRPr>
          </a:p>
        </p:txBody>
      </p:sp>
      <p:sp>
        <p:nvSpPr>
          <p:cNvPr id="33" name="TextBox 39"/>
          <p:cNvSpPr txBox="1"/>
          <p:nvPr/>
        </p:nvSpPr>
        <p:spPr>
          <a:xfrm>
            <a:off x="4432935" y="4999990"/>
            <a:ext cx="3019425" cy="460375"/>
          </a:xfrm>
          <a:prstGeom prst="rect">
            <a:avLst/>
          </a:prstGeom>
          <a:noFill/>
        </p:spPr>
        <p:txBody>
          <a:bodyPr wrap="square" rtlCol="0">
            <a:spAutoFit/>
          </a:bodyPr>
          <a:lstStyle/>
          <a:p>
            <a:r>
              <a:rPr lang="zh-CN" altLang="en-US" sz="2400" dirty="0">
                <a:latin typeface="印品黑体" panose="00000500000000000000" pitchFamily="2" charset="-122"/>
                <a:ea typeface="印品黑体" panose="00000500000000000000" pitchFamily="2" charset="-122"/>
                <a:sym typeface="+mn-ea"/>
              </a:rPr>
              <a:t>素材范</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学以致用</a:t>
            </a:r>
            <a:endParaRPr lang="zh-CN" altLang="en-US" sz="2400" dirty="0">
              <a:latin typeface="印品黑体" panose="00000500000000000000" pitchFamily="2" charset="-122"/>
              <a:ea typeface="印品黑体" panose="00000500000000000000" pitchFamily="2" charset="-122"/>
              <a:sym typeface="+mn-ea"/>
            </a:endParaRPr>
          </a:p>
        </p:txBody>
      </p:sp>
      <p:sp>
        <p:nvSpPr>
          <p:cNvPr id="34" name="TextBox 40"/>
          <p:cNvSpPr txBox="1"/>
          <p:nvPr/>
        </p:nvSpPr>
        <p:spPr>
          <a:xfrm>
            <a:off x="4465320" y="5426710"/>
            <a:ext cx="3350895" cy="462915"/>
          </a:xfrm>
          <a:prstGeom prst="rect">
            <a:avLst/>
          </a:prstGeom>
          <a:noFill/>
        </p:spPr>
        <p:txBody>
          <a:bodyPr wrap="square" rtlCol="0">
            <a:noAutofit/>
          </a:bodyPr>
          <a:lstStyle/>
          <a:p>
            <a:pPr algn="l">
              <a:buClrTx/>
              <a:buSzTx/>
              <a:buNone/>
            </a:pPr>
            <a:r>
              <a:rPr lang="zh-CN" altLang="en-US" sz="1465" dirty="0">
                <a:latin typeface="印品黑体" panose="00000500000000000000" pitchFamily="2" charset="-122"/>
                <a:ea typeface="印品黑体" panose="00000500000000000000" pitchFamily="2" charset="-122"/>
                <a:sym typeface="+mn-ea"/>
              </a:rPr>
              <a:t>事不目见耳闻，而臆断其有无，可乎</a:t>
            </a:r>
            <a:endParaRPr lang="zh-CN" altLang="en-US" sz="1465" dirty="0">
              <a:latin typeface="印品黑体" panose="00000500000000000000" pitchFamily="2" charset="-122"/>
              <a:ea typeface="印品黑体" panose="00000500000000000000" pitchFamily="2" charset="-122"/>
              <a:sym typeface="+mn-ea"/>
            </a:endParaRPr>
          </a:p>
        </p:txBody>
      </p:sp>
      <p:sp>
        <p:nvSpPr>
          <p:cNvPr id="50" name="TextBox 39"/>
          <p:cNvSpPr txBox="1"/>
          <p:nvPr/>
        </p:nvSpPr>
        <p:spPr>
          <a:xfrm>
            <a:off x="8832215" y="4984750"/>
            <a:ext cx="2991485" cy="512445"/>
          </a:xfrm>
          <a:prstGeom prst="rect">
            <a:avLst/>
          </a:prstGeom>
          <a:noFill/>
        </p:spPr>
        <p:txBody>
          <a:bodyPr wrap="square" rtlCol="0">
            <a:noAutofit/>
          </a:bodyPr>
          <a:lstStyle/>
          <a:p>
            <a:r>
              <a:rPr lang="zh-CN" altLang="en-US" sz="2400" dirty="0">
                <a:latin typeface="印品黑体" panose="00000500000000000000" pitchFamily="2" charset="-122"/>
                <a:ea typeface="印品黑体" panose="00000500000000000000" pitchFamily="2" charset="-122"/>
                <a:sym typeface="+mn-ea"/>
              </a:rPr>
              <a:t>句子迷</a:t>
            </a:r>
            <a:r>
              <a:rPr lang="en-US" altLang="zh-CN" sz="2400" dirty="0">
                <a:latin typeface="印品黑体" panose="00000500000000000000" pitchFamily="2" charset="-122"/>
                <a:ea typeface="印品黑体" panose="00000500000000000000" pitchFamily="2" charset="-122"/>
                <a:sym typeface="+mn-ea"/>
              </a:rPr>
              <a:t>·</a:t>
            </a:r>
            <a:r>
              <a:rPr lang="zh-CN" altLang="en-US" sz="2400" dirty="0">
                <a:latin typeface="印品黑体" panose="00000500000000000000" pitchFamily="2" charset="-122"/>
                <a:ea typeface="印品黑体" panose="00000500000000000000" pitchFamily="2" charset="-122"/>
                <a:sym typeface="+mn-ea"/>
              </a:rPr>
              <a:t>笔有千钧</a:t>
            </a:r>
            <a:endParaRPr lang="zh-CN" altLang="en-US" sz="2400" dirty="0">
              <a:latin typeface="印品黑体" panose="00000500000000000000" pitchFamily="2" charset="-122"/>
              <a:ea typeface="印品黑体" panose="00000500000000000000" pitchFamily="2" charset="-122"/>
              <a:sym typeface="+mn-ea"/>
            </a:endParaRPr>
          </a:p>
        </p:txBody>
      </p:sp>
      <p:sp>
        <p:nvSpPr>
          <p:cNvPr id="51" name="TextBox 40"/>
          <p:cNvSpPr txBox="1"/>
          <p:nvPr/>
        </p:nvSpPr>
        <p:spPr>
          <a:xfrm>
            <a:off x="8959850" y="5426710"/>
            <a:ext cx="2017395" cy="375285"/>
          </a:xfrm>
          <a:prstGeom prst="rect">
            <a:avLst/>
          </a:prstGeom>
          <a:noFill/>
        </p:spPr>
        <p:txBody>
          <a:bodyPr wrap="square" rtlCol="0">
            <a:noAutofit/>
          </a:bodyPr>
          <a:lstStyle/>
          <a:p>
            <a:r>
              <a:rPr lang="zh-CN" altLang="en-US" sz="1465" dirty="0">
                <a:latin typeface="印品黑体" panose="00000500000000000000" pitchFamily="2" charset="-122"/>
                <a:ea typeface="印品黑体" panose="00000500000000000000" pitchFamily="2" charset="-122"/>
              </a:rPr>
              <a:t>实践出真知</a:t>
            </a:r>
            <a:endParaRPr lang="zh-CN" altLang="en-US" sz="1465" dirty="0">
              <a:latin typeface="印品黑体" panose="00000500000000000000" pitchFamily="2" charset="-122"/>
              <a:ea typeface="印品黑体" panose="00000500000000000000" pitchFamily="2" charset="-122"/>
            </a:endParaRPr>
          </a:p>
        </p:txBody>
      </p:sp>
      <p:sp>
        <p:nvSpPr>
          <p:cNvPr id="52" name="矩形: 圆角 10"/>
          <p:cNvSpPr/>
          <p:nvPr>
            <p:custDataLst>
              <p:tags r:id="rId6"/>
            </p:custDataLst>
          </p:nvPr>
        </p:nvSpPr>
        <p:spPr>
          <a:xfrm>
            <a:off x="8028305" y="4923155"/>
            <a:ext cx="768350" cy="7683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rgbClr val="FFFFFF"/>
                </a:solidFill>
                <a:ea typeface="印品黑体" panose="00000500000000000000" pitchFamily="2" charset="-122"/>
              </a:rPr>
              <a:t>10</a:t>
            </a:r>
            <a:endParaRPr lang="en-US" altLang="zh-CN" sz="2400" dirty="0">
              <a:solidFill>
                <a:srgbClr val="FFFFFF"/>
              </a:solidFill>
              <a:ea typeface="印品黑体" panose="00000500000000000000"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grpSp>
        <p:nvGrpSpPr>
          <p:cNvPr id="15" name="组合 14"/>
          <p:cNvGrpSpPr/>
          <p:nvPr/>
        </p:nvGrpSpPr>
        <p:grpSpPr>
          <a:xfrm>
            <a:off x="772160" y="915670"/>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2"/>
            <a:stretch>
              <a:fillRect/>
            </a:stretch>
          </p:blipFill>
          <p:spPr>
            <a:xfrm>
              <a:off x="1216" y="1668"/>
              <a:ext cx="869" cy="863"/>
            </a:xfrm>
            <a:prstGeom prst="rect">
              <a:avLst/>
            </a:prstGeom>
          </p:spPr>
        </p:pic>
      </p:grpSp>
      <p:sp>
        <p:nvSpPr>
          <p:cNvPr id="3" name="文本框 2"/>
          <p:cNvSpPr txBox="1"/>
          <p:nvPr/>
        </p:nvSpPr>
        <p:spPr>
          <a:xfrm>
            <a:off x="622935" y="1412875"/>
            <a:ext cx="10624185" cy="922020"/>
          </a:xfrm>
          <a:prstGeom prst="rect">
            <a:avLst/>
          </a:prstGeom>
          <a:noFill/>
        </p:spPr>
        <p:txBody>
          <a:bodyPr wrap="square" rtlCol="0">
            <a:spAutoFit/>
          </a:bodyPr>
          <a:lstStyle/>
          <a:p>
            <a:pPr indent="457200" fontAlgn="auto">
              <a:lnSpc>
                <a:spcPct val="150000"/>
              </a:lnSpc>
              <a:extLst>
                <a:ext uri="{35155182-B16C-46BC-9424-99874614C6A1}">
                  <wpsdc:indentchars xmlns:wpsdc="http://www.wps.cn/officeDocument/2017/drawingmlCustomData" val="200" checksum="59296752"/>
                </a:ext>
              </a:extLst>
            </a:pPr>
            <a:r>
              <a:rPr lang="zh-CN" dirty="0">
                <a:sym typeface="+mn-ea"/>
              </a:rPr>
              <a:t>文言文基础知识</a:t>
            </a:r>
            <a:endParaRPr lang="zh-CN" dirty="0"/>
          </a:p>
          <a:p>
            <a:pPr indent="457200" fontAlgn="auto">
              <a:lnSpc>
                <a:spcPct val="150000"/>
              </a:lnSpc>
              <a:extLst>
                <a:ext uri="{35155182-B16C-46BC-9424-99874614C6A1}">
                  <wpsdc:indentchars xmlns:wpsdc="http://www.wps.cn/officeDocument/2017/drawingmlCustomData" val="200" checksum="59296752"/>
                </a:ext>
              </a:extLst>
            </a:pPr>
            <a:endParaRPr dirty="0"/>
          </a:p>
        </p:txBody>
      </p:sp>
      <p:sp>
        <p:nvSpPr>
          <p:cNvPr id="17" name="文本框 16"/>
          <p:cNvSpPr txBox="1"/>
          <p:nvPr/>
        </p:nvSpPr>
        <p:spPr>
          <a:xfrm>
            <a:off x="501650" y="1776730"/>
            <a:ext cx="10745470" cy="3891915"/>
          </a:xfrm>
          <a:prstGeom prst="rect">
            <a:avLst/>
          </a:prstGeom>
          <a:noFill/>
        </p:spPr>
        <p:txBody>
          <a:bodyPr wrap="square" rtlCol="0">
            <a:noAutofit/>
          </a:bodyPr>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1.</a:t>
            </a:r>
            <a:r>
              <a:rPr lang="zh-CN" altLang="en-US" dirty="0"/>
              <a:t>下列加点字的解释有误的一项是</a:t>
            </a:r>
            <a:r>
              <a:rPr lang="en-US" altLang="zh-CN" dirty="0"/>
              <a:t>	(</a:t>
            </a:r>
            <a:r>
              <a:rPr lang="zh-CN" altLang="en-US" dirty="0"/>
              <a:t>　　</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A.</a:t>
            </a:r>
            <a:r>
              <a:rPr lang="zh-CN" altLang="en-US" dirty="0"/>
              <a:t>微风鼓浪</a:t>
            </a:r>
            <a:r>
              <a:rPr lang="en-US" altLang="zh-CN" dirty="0"/>
              <a:t>(</a:t>
            </a:r>
            <a:r>
              <a:rPr lang="zh-CN" altLang="en-US" dirty="0"/>
              <a:t>激荡</a:t>
            </a:r>
            <a:r>
              <a:rPr lang="en-US" altLang="zh-CN" dirty="0"/>
              <a:t>，</a:t>
            </a:r>
            <a:r>
              <a:rPr lang="zh-CN" altLang="en-US" dirty="0"/>
              <a:t>掀动</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B.</a:t>
            </a:r>
            <a:r>
              <a:rPr lang="zh-CN" altLang="en-US" dirty="0"/>
              <a:t>汝识之乎</a:t>
            </a:r>
            <a:r>
              <a:rPr lang="en-US" altLang="zh-CN" dirty="0"/>
              <a:t>(</a:t>
            </a:r>
            <a:r>
              <a:rPr lang="zh-CN" altLang="en-US" dirty="0"/>
              <a:t>知道</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C.</a:t>
            </a:r>
            <a:r>
              <a:rPr lang="zh-CN" altLang="en-US" dirty="0"/>
              <a:t>余固笑而不信也</a:t>
            </a:r>
            <a:r>
              <a:rPr lang="en-US" altLang="zh-CN" dirty="0"/>
              <a:t>(</a:t>
            </a:r>
            <a:r>
              <a:rPr lang="zh-CN" altLang="en-US" dirty="0"/>
              <a:t>本来</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D.</a:t>
            </a:r>
            <a:r>
              <a:rPr lang="zh-CN" altLang="en-US" dirty="0"/>
              <a:t>郦元之所见闻</a:t>
            </a:r>
            <a:r>
              <a:rPr lang="en-US" altLang="zh-CN" dirty="0"/>
              <a:t>，</a:t>
            </a:r>
            <a:r>
              <a:rPr lang="zh-CN" altLang="en-US" dirty="0"/>
              <a:t>殆与余同</a:t>
            </a:r>
            <a:r>
              <a:rPr lang="en-US" altLang="zh-CN" dirty="0"/>
              <a:t>(</a:t>
            </a:r>
            <a:r>
              <a:rPr lang="zh-CN" altLang="en-US" dirty="0"/>
              <a:t>几乎</a:t>
            </a:r>
            <a:r>
              <a:rPr lang="en-US" altLang="zh-CN" dirty="0"/>
              <a:t>)</a:t>
            </a:r>
            <a:endParaRPr lang="en-US" altLang="zh-CN" dirty="0"/>
          </a:p>
        </p:txBody>
      </p:sp>
      <p:sp>
        <p:nvSpPr>
          <p:cNvPr id="18" name="文本框 17"/>
          <p:cNvSpPr txBox="1"/>
          <p:nvPr/>
        </p:nvSpPr>
        <p:spPr>
          <a:xfrm>
            <a:off x="5231765" y="1917065"/>
            <a:ext cx="410845" cy="481965"/>
          </a:xfrm>
          <a:prstGeom prst="rect">
            <a:avLst/>
          </a:prstGeom>
          <a:noFill/>
        </p:spPr>
        <p:txBody>
          <a:bodyPr wrap="square" rtlCol="0">
            <a:noAutofit/>
          </a:bodyPr>
          <a:p>
            <a:r>
              <a:rPr lang="en-US" altLang="zh-CN"/>
              <a:t>D</a:t>
            </a:r>
            <a:r>
              <a:rPr lang="zh-CN" altLang="en-US"/>
              <a:t>　</a:t>
            </a:r>
            <a:endParaRPr lang="zh-CN" altLang="en-US"/>
          </a:p>
        </p:txBody>
      </p:sp>
      <p:sp>
        <p:nvSpPr>
          <p:cNvPr id="19" name="文本框 18"/>
          <p:cNvSpPr txBox="1"/>
          <p:nvPr/>
        </p:nvSpPr>
        <p:spPr>
          <a:xfrm>
            <a:off x="839470" y="4201795"/>
            <a:ext cx="10042525" cy="644525"/>
          </a:xfrm>
          <a:prstGeom prst="rect">
            <a:avLst/>
          </a:prstGeom>
          <a:noFill/>
        </p:spPr>
        <p:txBody>
          <a:bodyPr wrap="square" rtlCol="0">
            <a:noAutofit/>
          </a:bodyPr>
          <a:p>
            <a:pPr algn="l">
              <a:buClrTx/>
              <a:buSzTx/>
              <a:buFontTx/>
            </a:pPr>
            <a:r>
              <a:t>【解析】</a:t>
            </a:r>
            <a:r>
              <a:rPr lang="zh-CN" altLang="en-US"/>
              <a:t>本题考查理解常见文言实词在文中的含义的能力。</a:t>
            </a:r>
            <a:r>
              <a:rPr lang="en-US" altLang="zh-CN"/>
              <a:t>D</a:t>
            </a:r>
            <a:r>
              <a:rPr lang="zh-CN" altLang="en-US"/>
              <a:t>项</a:t>
            </a:r>
            <a:r>
              <a:rPr lang="en-US" altLang="zh-CN"/>
              <a:t>，</a:t>
            </a:r>
            <a:r>
              <a:rPr lang="zh-CN" altLang="en-US"/>
              <a:t>殆</a:t>
            </a:r>
            <a:r>
              <a:rPr lang="en-US" altLang="zh-CN"/>
              <a:t>:</a:t>
            </a:r>
            <a:r>
              <a:rPr lang="zh-CN" altLang="en-US"/>
              <a:t>大概。</a:t>
            </a:r>
            <a:endParaRPr lang="zh-CN" altLang="en-US"/>
          </a:p>
        </p:txBody>
      </p:sp>
      <p:sp>
        <p:nvSpPr>
          <p:cNvPr id="20" name="文本框 19"/>
          <p:cNvSpPr txBox="1"/>
          <p:nvPr>
            <p:custDataLst>
              <p:tags r:id="rId3"/>
            </p:custDataLst>
          </p:nvPr>
        </p:nvSpPr>
        <p:spPr>
          <a:xfrm flipH="1">
            <a:off x="1632585" y="2498725"/>
            <a:ext cx="394970" cy="336550"/>
          </a:xfrm>
          <a:prstGeom prst="rect">
            <a:avLst/>
          </a:prstGeom>
          <a:noFill/>
        </p:spPr>
        <p:txBody>
          <a:bodyPr wrap="none" rtlCol="0" anchor="t">
            <a:noAutofit/>
          </a:bodyPr>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2" name="文本框 21"/>
          <p:cNvSpPr txBox="1"/>
          <p:nvPr>
            <p:custDataLst>
              <p:tags r:id="rId4"/>
            </p:custDataLst>
          </p:nvPr>
        </p:nvSpPr>
        <p:spPr>
          <a:xfrm flipH="1" flipV="1">
            <a:off x="1479550" y="3285490"/>
            <a:ext cx="351790" cy="385445"/>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8" name="文本框 27"/>
          <p:cNvSpPr txBox="1"/>
          <p:nvPr>
            <p:custDataLst>
              <p:tags r:id="rId5"/>
            </p:custDataLst>
          </p:nvPr>
        </p:nvSpPr>
        <p:spPr>
          <a:xfrm flipH="1">
            <a:off x="2793365" y="3790315"/>
            <a:ext cx="401320" cy="411480"/>
          </a:xfrm>
          <a:prstGeom prst="rect">
            <a:avLst/>
          </a:prstGeom>
          <a:noFill/>
        </p:spPr>
        <p:txBody>
          <a:bodyPr wrap="none" rtlCol="0" anchor="t">
            <a:noAutofit/>
          </a:bodyPr>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 name="文本框 1"/>
          <p:cNvSpPr txBox="1"/>
          <p:nvPr>
            <p:custDataLst>
              <p:tags r:id="rId6"/>
            </p:custDataLst>
          </p:nvPr>
        </p:nvSpPr>
        <p:spPr>
          <a:xfrm flipV="1">
            <a:off x="1416050" y="2853055"/>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P spid="20" grpId="1"/>
      <p:bldP spid="22" grpId="1"/>
      <p:bldP spid="28"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1"/>
          <a:stretch>
            <a:fillRect/>
          </a:stretch>
        </p:blipFill>
        <p:spPr>
          <a:xfrm>
            <a:off x="10144760" y="-78105"/>
            <a:ext cx="1695450" cy="906145"/>
          </a:xfrm>
          <a:prstGeom prst="rect">
            <a:avLst/>
          </a:prstGeom>
        </p:spPr>
      </p:pic>
      <p:grpSp>
        <p:nvGrpSpPr>
          <p:cNvPr id="15" name="组合 14"/>
          <p:cNvGrpSpPr/>
          <p:nvPr/>
        </p:nvGrpSpPr>
        <p:grpSpPr>
          <a:xfrm>
            <a:off x="772160" y="915670"/>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2"/>
            <a:stretch>
              <a:fillRect/>
            </a:stretch>
          </p:blipFill>
          <p:spPr>
            <a:xfrm>
              <a:off x="1216" y="1668"/>
              <a:ext cx="869" cy="863"/>
            </a:xfrm>
            <a:prstGeom prst="rect">
              <a:avLst/>
            </a:prstGeom>
          </p:spPr>
        </p:pic>
      </p:grpSp>
      <p:sp>
        <p:nvSpPr>
          <p:cNvPr id="17" name="文本框 16"/>
          <p:cNvSpPr txBox="1"/>
          <p:nvPr/>
        </p:nvSpPr>
        <p:spPr>
          <a:xfrm>
            <a:off x="501650" y="1417955"/>
            <a:ext cx="10745470" cy="3891915"/>
          </a:xfrm>
          <a:prstGeom prst="rect">
            <a:avLst/>
          </a:prstGeom>
          <a:noFill/>
        </p:spPr>
        <p:txBody>
          <a:bodyPr wrap="square" rtlCol="0">
            <a:noAutofit/>
          </a:bodyPr>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2.</a:t>
            </a:r>
            <a:r>
              <a:rPr lang="zh-CN" altLang="en-US" dirty="0"/>
              <a:t>下列各句中与其他加点的</a:t>
            </a:r>
            <a:r>
              <a:rPr lang="en-US" altLang="zh-CN" dirty="0"/>
              <a:t>“</a:t>
            </a:r>
            <a:r>
              <a:rPr lang="zh-CN" altLang="en-US" dirty="0"/>
              <a:t>而</a:t>
            </a:r>
            <a:r>
              <a:rPr lang="en-US" altLang="zh-CN" dirty="0"/>
              <a:t>”</a:t>
            </a:r>
            <a:r>
              <a:rPr lang="zh-CN" altLang="en-US" dirty="0"/>
              <a:t>字表示的关系不相同的一项是</a:t>
            </a:r>
            <a:r>
              <a:rPr lang="en-US" altLang="zh-CN" dirty="0"/>
              <a:t>	(</a:t>
            </a:r>
            <a:r>
              <a:rPr lang="zh-CN" altLang="en-US" dirty="0"/>
              <a:t>　　</a:t>
            </a:r>
            <a:r>
              <a:rPr lang="en-US" altLang="zh-CN" dirty="0"/>
              <a:t>)</a:t>
            </a:r>
            <a:endParaRPr lang="en-US" altLang="zh-CN"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A.</a:t>
            </a:r>
            <a:r>
              <a:rPr lang="zh-CN" altLang="en-US" dirty="0"/>
              <a:t>殆与余同</a:t>
            </a:r>
            <a:r>
              <a:rPr lang="en-US" altLang="zh-CN" dirty="0"/>
              <a:t>，</a:t>
            </a:r>
            <a:r>
              <a:rPr lang="zh-CN" altLang="en-US" dirty="0"/>
              <a:t>而言之不详</a:t>
            </a:r>
            <a:endParaRPr lang="zh-CN" altLang="en-US"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B.</a:t>
            </a:r>
            <a:r>
              <a:rPr lang="zh-CN" altLang="en-US" dirty="0"/>
              <a:t>渔工水师虽知而不能言</a:t>
            </a:r>
            <a:endParaRPr lang="zh-CN" altLang="en-US"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C.</a:t>
            </a:r>
            <a:r>
              <a:rPr lang="zh-CN" altLang="en-US" dirty="0"/>
              <a:t>而陋者乃以斧斤考击而求之</a:t>
            </a:r>
            <a:endParaRPr lang="zh-CN" altLang="en-US" dirty="0"/>
          </a:p>
          <a:p>
            <a:pPr indent="457200" algn="l">
              <a:lnSpc>
                <a:spcPct val="150000"/>
              </a:lnSpc>
              <a:buClrTx/>
              <a:buSzTx/>
              <a:buNone/>
              <a:extLst>
                <a:ext uri="{35155182-B16C-46BC-9424-99874614C6A1}">
                  <wpsdc:indentchars xmlns:wpsdc="http://www.wps.cn/officeDocument/2017/drawingmlCustomData" val="200" checksum="59296752"/>
                </a:ext>
              </a:extLst>
            </a:pPr>
            <a:r>
              <a:rPr lang="en-US" altLang="zh-CN" dirty="0"/>
              <a:t>D.</a:t>
            </a:r>
            <a:r>
              <a:rPr lang="zh-CN" altLang="en-US" dirty="0"/>
              <a:t>盖叹郦元之简</a:t>
            </a:r>
            <a:r>
              <a:rPr lang="en-US" altLang="zh-CN" dirty="0"/>
              <a:t>，</a:t>
            </a:r>
            <a:r>
              <a:rPr lang="zh-CN" altLang="en-US" dirty="0"/>
              <a:t>而笑李渤之陋也</a:t>
            </a:r>
            <a:endParaRPr lang="zh-CN" altLang="en-US" dirty="0"/>
          </a:p>
        </p:txBody>
      </p:sp>
      <p:sp>
        <p:nvSpPr>
          <p:cNvPr id="18" name="文本框 17"/>
          <p:cNvSpPr txBox="1"/>
          <p:nvPr/>
        </p:nvSpPr>
        <p:spPr>
          <a:xfrm>
            <a:off x="8039735" y="1525905"/>
            <a:ext cx="410845" cy="481965"/>
          </a:xfrm>
          <a:prstGeom prst="rect">
            <a:avLst/>
          </a:prstGeom>
          <a:noFill/>
        </p:spPr>
        <p:txBody>
          <a:bodyPr wrap="square" rtlCol="0">
            <a:noAutofit/>
          </a:bodyPr>
          <a:p>
            <a:r>
              <a:rPr lang="en-US" altLang="zh-CN"/>
              <a:t>D</a:t>
            </a:r>
            <a:r>
              <a:rPr lang="zh-CN" altLang="en-US"/>
              <a:t>　</a:t>
            </a:r>
            <a:endParaRPr lang="zh-CN" altLang="en-US"/>
          </a:p>
        </p:txBody>
      </p:sp>
      <p:sp>
        <p:nvSpPr>
          <p:cNvPr id="19" name="文本框 18"/>
          <p:cNvSpPr txBox="1"/>
          <p:nvPr/>
        </p:nvSpPr>
        <p:spPr>
          <a:xfrm>
            <a:off x="839470" y="4657090"/>
            <a:ext cx="10042525" cy="644525"/>
          </a:xfrm>
          <a:prstGeom prst="rect">
            <a:avLst/>
          </a:prstGeom>
          <a:noFill/>
        </p:spPr>
        <p:txBody>
          <a:bodyPr wrap="square" rtlCol="0">
            <a:noAutofit/>
          </a:bodyPr>
          <a:p>
            <a:pPr algn="l">
              <a:buClrTx/>
              <a:buSzTx/>
              <a:buFontTx/>
            </a:pPr>
            <a:r>
              <a:t>【解析】</a:t>
            </a:r>
            <a:r>
              <a:rPr lang="zh-CN" altLang="en-US"/>
              <a:t>本题考查理解常见文言虚词在文中的意义和用法的能力。前三项中的</a:t>
            </a:r>
            <a:r>
              <a:rPr lang="en-US" altLang="zh-CN"/>
              <a:t>“</a:t>
            </a:r>
            <a:r>
              <a:rPr lang="zh-CN" altLang="en-US"/>
              <a:t>而</a:t>
            </a:r>
            <a:r>
              <a:rPr lang="en-US" altLang="zh-CN"/>
              <a:t>”</a:t>
            </a:r>
            <a:r>
              <a:rPr lang="zh-CN" altLang="en-US"/>
              <a:t>均表示转折关系</a:t>
            </a:r>
            <a:r>
              <a:rPr lang="en-US" altLang="zh-CN"/>
              <a:t>，</a:t>
            </a:r>
            <a:r>
              <a:rPr lang="en-US" altLang="zh-CN"/>
              <a:t>D</a:t>
            </a:r>
            <a:r>
              <a:rPr lang="zh-CN" altLang="en-US"/>
              <a:t>项中的</a:t>
            </a:r>
            <a:r>
              <a:rPr lang="en-US" altLang="zh-CN"/>
              <a:t>“</a:t>
            </a:r>
            <a:r>
              <a:rPr lang="zh-CN" altLang="en-US"/>
              <a:t>而</a:t>
            </a:r>
            <a:r>
              <a:rPr lang="en-US" altLang="zh-CN"/>
              <a:t>”</a:t>
            </a:r>
            <a:r>
              <a:rPr lang="zh-CN" altLang="en-US"/>
              <a:t>表示并列关系。</a:t>
            </a:r>
            <a:endParaRPr lang="zh-CN" altLang="en-US"/>
          </a:p>
        </p:txBody>
      </p:sp>
      <p:sp>
        <p:nvSpPr>
          <p:cNvPr id="20" name="文本框 19"/>
          <p:cNvSpPr txBox="1"/>
          <p:nvPr>
            <p:custDataLst>
              <p:tags r:id="rId3"/>
            </p:custDataLst>
          </p:nvPr>
        </p:nvSpPr>
        <p:spPr>
          <a:xfrm flipH="1">
            <a:off x="2278380" y="2132965"/>
            <a:ext cx="404495" cy="281940"/>
          </a:xfrm>
          <a:prstGeom prst="rect">
            <a:avLst/>
          </a:prstGeom>
          <a:noFill/>
        </p:spPr>
        <p:txBody>
          <a:bodyPr wrap="none" rtlCol="0" anchor="t">
            <a:noAutofit/>
          </a:bodyPr>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2" name="文本框 21"/>
          <p:cNvSpPr txBox="1"/>
          <p:nvPr>
            <p:custDataLst>
              <p:tags r:id="rId4"/>
            </p:custDataLst>
          </p:nvPr>
        </p:nvSpPr>
        <p:spPr>
          <a:xfrm flipH="1" flipV="1">
            <a:off x="2851150" y="3401060"/>
            <a:ext cx="351790" cy="385445"/>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6" name="文本框 25"/>
          <p:cNvSpPr txBox="1"/>
          <p:nvPr>
            <p:custDataLst>
              <p:tags r:id="rId5"/>
            </p:custDataLst>
          </p:nvPr>
        </p:nvSpPr>
        <p:spPr>
          <a:xfrm flipV="1">
            <a:off x="2567305" y="2493645"/>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 name="文本框 1"/>
          <p:cNvSpPr txBox="1"/>
          <p:nvPr>
            <p:custDataLst>
              <p:tags r:id="rId6"/>
            </p:custDataLst>
          </p:nvPr>
        </p:nvSpPr>
        <p:spPr>
          <a:xfrm flipV="1">
            <a:off x="3253740" y="2925445"/>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P spid="20" grpId="1"/>
      <p:bldP spid="22" grpId="1"/>
      <p:bldP spid="26"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268730"/>
            <a:ext cx="10212705" cy="3234055"/>
          </a:xfrm>
          <a:prstGeom prst="rect">
            <a:avLst/>
          </a:prstGeom>
          <a:noFill/>
        </p:spPr>
        <p:txBody>
          <a:bodyPr wrap="square" rtlCol="0">
            <a:noAutofit/>
          </a:bodyPr>
          <a:lstStyle/>
          <a:p>
            <a:pPr>
              <a:lnSpc>
                <a:spcPct val="150000"/>
              </a:lnSpc>
            </a:pPr>
            <a:r>
              <a:rPr lang="en-US" altLang="zh-CN"/>
              <a:t>3.</a:t>
            </a:r>
            <a:r>
              <a:rPr lang="zh-CN" altLang="en-US"/>
              <a:t>下列加点词语的意义与现代汉语相同的一项是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郦元以为下临深潭</a:t>
            </a:r>
            <a:endParaRPr lang="zh-CN" altLang="en-US"/>
          </a:p>
          <a:p>
            <a:pPr>
              <a:lnSpc>
                <a:spcPct val="150000"/>
              </a:lnSpc>
            </a:pPr>
            <a:r>
              <a:rPr lang="en-US" altLang="zh-CN"/>
              <a:t>B.</a:t>
            </a:r>
            <a:r>
              <a:rPr lang="zh-CN" altLang="en-US"/>
              <a:t>空中而多窍</a:t>
            </a:r>
            <a:endParaRPr lang="zh-CN" altLang="en-US"/>
          </a:p>
          <a:p>
            <a:pPr>
              <a:lnSpc>
                <a:spcPct val="150000"/>
              </a:lnSpc>
            </a:pPr>
            <a:r>
              <a:rPr lang="en-US" altLang="zh-CN"/>
              <a:t>C.</a:t>
            </a:r>
            <a:r>
              <a:rPr lang="zh-CN" altLang="en-US"/>
              <a:t>此世所以不传也</a:t>
            </a:r>
            <a:endParaRPr lang="zh-CN" altLang="en-US"/>
          </a:p>
          <a:p>
            <a:pPr>
              <a:lnSpc>
                <a:spcPct val="150000"/>
              </a:lnSpc>
            </a:pPr>
            <a:r>
              <a:rPr lang="en-US" altLang="zh-CN"/>
              <a:t>D.</a:t>
            </a:r>
            <a:r>
              <a:rPr lang="zh-CN" altLang="en-US"/>
              <a:t>而陋者乃以斧斤考击而求之</a:t>
            </a:r>
            <a:r>
              <a:rPr lang="en-US" altLang="zh-CN"/>
              <a:t>，</a:t>
            </a:r>
            <a:r>
              <a:rPr lang="zh-CN" altLang="en-US"/>
              <a:t>自以为得其实</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18" name="文本框 17"/>
          <p:cNvSpPr txBox="1"/>
          <p:nvPr/>
        </p:nvSpPr>
        <p:spPr>
          <a:xfrm>
            <a:off x="6527800" y="1413510"/>
            <a:ext cx="410845" cy="481965"/>
          </a:xfrm>
          <a:prstGeom prst="rect">
            <a:avLst/>
          </a:prstGeom>
          <a:noFill/>
        </p:spPr>
        <p:txBody>
          <a:bodyPr wrap="square" rtlCol="0">
            <a:noAutofit/>
          </a:bodyPr>
          <a:p>
            <a:r>
              <a:rPr lang="en-US" altLang="zh-CN"/>
              <a:t>A</a:t>
            </a:r>
            <a:r>
              <a:rPr lang="zh-CN" altLang="en-US"/>
              <a:t>　</a:t>
            </a:r>
            <a:endParaRPr lang="zh-CN" altLang="en-US"/>
          </a:p>
        </p:txBody>
      </p:sp>
      <p:sp>
        <p:nvSpPr>
          <p:cNvPr id="19" name="文本框 18"/>
          <p:cNvSpPr txBox="1"/>
          <p:nvPr/>
        </p:nvSpPr>
        <p:spPr>
          <a:xfrm>
            <a:off x="552450" y="4653915"/>
            <a:ext cx="10042525" cy="644525"/>
          </a:xfrm>
          <a:prstGeom prst="rect">
            <a:avLst/>
          </a:prstGeom>
          <a:noFill/>
        </p:spPr>
        <p:txBody>
          <a:bodyPr wrap="square" rtlCol="0">
            <a:noAutofit/>
          </a:bodyPr>
          <a:p>
            <a:pPr algn="l">
              <a:buClrTx/>
              <a:buSzTx/>
              <a:buFontTx/>
            </a:pPr>
            <a:r>
              <a:t>【解析】</a:t>
            </a:r>
            <a:r>
              <a:rPr lang="zh-CN" altLang="en-US"/>
              <a:t>本题考查理解与现代汉语不同的用法的能力。</a:t>
            </a:r>
            <a:r>
              <a:rPr lang="en-US" altLang="zh-CN"/>
              <a:t>A</a:t>
            </a:r>
            <a:r>
              <a:rPr lang="zh-CN" altLang="en-US"/>
              <a:t>项</a:t>
            </a:r>
            <a:r>
              <a:rPr lang="en-US" altLang="zh-CN"/>
              <a:t>，</a:t>
            </a:r>
            <a:r>
              <a:rPr lang="zh-CN" altLang="en-US"/>
              <a:t>句中的</a:t>
            </a:r>
            <a:r>
              <a:rPr lang="en-US" altLang="zh-CN"/>
              <a:t>“</a:t>
            </a:r>
            <a:r>
              <a:rPr lang="zh-CN" altLang="en-US"/>
              <a:t>以为</a:t>
            </a:r>
            <a:r>
              <a:rPr lang="en-US" altLang="zh-CN"/>
              <a:t>”</a:t>
            </a:r>
            <a:r>
              <a:rPr lang="zh-CN" altLang="en-US"/>
              <a:t>古今都是</a:t>
            </a:r>
            <a:r>
              <a:rPr lang="en-US" altLang="zh-CN"/>
              <a:t>“</a:t>
            </a:r>
            <a:r>
              <a:rPr lang="zh-CN" altLang="en-US"/>
              <a:t>认为</a:t>
            </a:r>
            <a:r>
              <a:rPr lang="en-US" altLang="zh-CN"/>
              <a:t>”</a:t>
            </a:r>
            <a:r>
              <a:rPr lang="zh-CN" altLang="en-US"/>
              <a:t>的意思。</a:t>
            </a:r>
            <a:r>
              <a:rPr lang="en-US" altLang="zh-CN"/>
              <a:t>B</a:t>
            </a:r>
            <a:r>
              <a:rPr lang="zh-CN" altLang="en-US"/>
              <a:t>项</a:t>
            </a:r>
            <a:r>
              <a:rPr lang="en-US" altLang="zh-CN"/>
              <a:t>，</a:t>
            </a:r>
            <a:r>
              <a:rPr lang="en-US" altLang="zh-CN"/>
              <a:t>“</a:t>
            </a:r>
            <a:r>
              <a:rPr lang="zh-CN" altLang="en-US"/>
              <a:t>空中</a:t>
            </a:r>
            <a:r>
              <a:rPr lang="en-US" altLang="zh-CN"/>
              <a:t>”，</a:t>
            </a:r>
            <a:r>
              <a:rPr lang="zh-CN" altLang="en-US"/>
              <a:t>古义</a:t>
            </a:r>
            <a:r>
              <a:rPr lang="en-US" altLang="zh-CN"/>
              <a:t>，</a:t>
            </a:r>
            <a:r>
              <a:rPr lang="zh-CN" altLang="en-US"/>
              <a:t>中间是空的</a:t>
            </a:r>
            <a:r>
              <a:rPr lang="en-US" altLang="zh-CN"/>
              <a:t>/</a:t>
            </a:r>
            <a:r>
              <a:rPr lang="zh-CN" altLang="en-US"/>
              <a:t>今义</a:t>
            </a:r>
            <a:r>
              <a:rPr lang="en-US" altLang="zh-CN"/>
              <a:t>，</a:t>
            </a:r>
            <a:r>
              <a:rPr lang="zh-CN" altLang="en-US"/>
              <a:t>天空中。</a:t>
            </a:r>
            <a:r>
              <a:rPr lang="en-US" altLang="zh-CN"/>
              <a:t>C</a:t>
            </a:r>
            <a:r>
              <a:rPr lang="zh-CN" altLang="en-US"/>
              <a:t>项</a:t>
            </a:r>
            <a:r>
              <a:rPr lang="en-US" altLang="zh-CN"/>
              <a:t>，</a:t>
            </a:r>
            <a:r>
              <a:rPr lang="en-US" altLang="zh-CN"/>
              <a:t>“</a:t>
            </a:r>
            <a:r>
              <a:rPr lang="zh-CN" altLang="en-US"/>
              <a:t>所以</a:t>
            </a:r>
            <a:r>
              <a:rPr lang="en-US" altLang="zh-CN"/>
              <a:t>”，</a:t>
            </a:r>
            <a:r>
              <a:rPr lang="zh-CN" altLang="en-US"/>
              <a:t>古义</a:t>
            </a:r>
            <a:r>
              <a:rPr lang="en-US" altLang="zh-CN"/>
              <a:t>，</a:t>
            </a:r>
            <a:r>
              <a:rPr lang="zh-CN" altLang="en-US"/>
              <a:t>是特殊的指示代词</a:t>
            </a:r>
            <a:r>
              <a:rPr lang="en-US" altLang="zh-CN"/>
              <a:t>“</a:t>
            </a:r>
            <a:r>
              <a:rPr lang="zh-CN" altLang="en-US"/>
              <a:t>所</a:t>
            </a:r>
            <a:r>
              <a:rPr lang="en-US" altLang="zh-CN"/>
              <a:t>”</a:t>
            </a:r>
            <a:r>
              <a:rPr lang="zh-CN" altLang="en-US"/>
              <a:t>与介词</a:t>
            </a:r>
            <a:r>
              <a:rPr lang="en-US" altLang="zh-CN"/>
              <a:t>“</a:t>
            </a:r>
            <a:r>
              <a:rPr lang="zh-CN" altLang="en-US"/>
              <a:t>以</a:t>
            </a:r>
            <a:r>
              <a:rPr lang="en-US" altLang="zh-CN"/>
              <a:t>”</a:t>
            </a:r>
            <a:r>
              <a:rPr lang="zh-CN" altLang="en-US"/>
              <a:t>的结合</a:t>
            </a:r>
            <a:r>
              <a:rPr lang="en-US" altLang="zh-CN"/>
              <a:t>，</a:t>
            </a:r>
            <a:r>
              <a:rPr lang="zh-CN" altLang="en-US"/>
              <a:t>相当于</a:t>
            </a:r>
            <a:r>
              <a:rPr lang="en-US" altLang="zh-CN"/>
              <a:t>“……</a:t>
            </a:r>
            <a:r>
              <a:rPr lang="zh-CN" altLang="en-US"/>
              <a:t>的缘故</a:t>
            </a:r>
            <a:r>
              <a:rPr lang="en-US" altLang="zh-CN"/>
              <a:t>”/</a:t>
            </a:r>
            <a:r>
              <a:rPr lang="zh-CN" altLang="en-US"/>
              <a:t>今义</a:t>
            </a:r>
            <a:r>
              <a:rPr lang="en-US" altLang="zh-CN"/>
              <a:t>，</a:t>
            </a:r>
            <a:r>
              <a:rPr lang="zh-CN" altLang="en-US"/>
              <a:t>表示因果关系的连词。</a:t>
            </a:r>
            <a:r>
              <a:rPr lang="en-US" altLang="zh-CN"/>
              <a:t>D</a:t>
            </a:r>
            <a:r>
              <a:rPr lang="zh-CN" altLang="en-US"/>
              <a:t>项</a:t>
            </a:r>
            <a:r>
              <a:rPr lang="en-US" altLang="zh-CN"/>
              <a:t>，</a:t>
            </a:r>
            <a:r>
              <a:rPr lang="en-US" altLang="zh-CN"/>
              <a:t>“</a:t>
            </a:r>
            <a:r>
              <a:rPr lang="zh-CN" altLang="en-US"/>
              <a:t>其实</a:t>
            </a:r>
            <a:r>
              <a:rPr lang="en-US" altLang="zh-CN"/>
              <a:t>”，</a:t>
            </a:r>
            <a:r>
              <a:rPr lang="zh-CN" altLang="en-US"/>
              <a:t>古义</a:t>
            </a:r>
            <a:r>
              <a:rPr lang="en-US" altLang="zh-CN"/>
              <a:t>，</a:t>
            </a:r>
            <a:r>
              <a:rPr lang="zh-CN" altLang="en-US"/>
              <a:t>事情的真相</a:t>
            </a:r>
            <a:r>
              <a:rPr lang="en-US" altLang="zh-CN"/>
              <a:t>/</a:t>
            </a:r>
            <a:r>
              <a:rPr lang="zh-CN" altLang="en-US"/>
              <a:t>今义</a:t>
            </a:r>
            <a:r>
              <a:rPr lang="en-US" altLang="zh-CN"/>
              <a:t>，</a:t>
            </a:r>
            <a:r>
              <a:rPr lang="zh-CN" altLang="en-US"/>
              <a:t>副词</a:t>
            </a:r>
            <a:r>
              <a:rPr lang="en-US" altLang="zh-CN"/>
              <a:t>，</a:t>
            </a:r>
            <a:r>
              <a:rPr lang="zh-CN" altLang="en-US"/>
              <a:t>表示所说的是实际情况</a:t>
            </a:r>
            <a:r>
              <a:rPr lang="en-US" altLang="zh-CN"/>
              <a:t>(</a:t>
            </a:r>
            <a:r>
              <a:rPr lang="zh-CN" altLang="en-US"/>
              <a:t>承上文</a:t>
            </a:r>
            <a:r>
              <a:rPr lang="en-US" altLang="zh-CN"/>
              <a:t>，</a:t>
            </a:r>
            <a:r>
              <a:rPr lang="zh-CN" altLang="en-US"/>
              <a:t>多含转折意</a:t>
            </a:r>
            <a:r>
              <a:rPr lang="en-US" altLang="zh-CN"/>
              <a:t>)</a:t>
            </a:r>
            <a:r>
              <a:rPr lang="zh-CN" altLang="en-US"/>
              <a:t>。</a:t>
            </a:r>
            <a:endParaRPr lang="zh-CN" altLang="en-US"/>
          </a:p>
        </p:txBody>
      </p:sp>
      <p:sp>
        <p:nvSpPr>
          <p:cNvPr id="6" name="文本框 5"/>
          <p:cNvSpPr txBox="1"/>
          <p:nvPr>
            <p:custDataLst>
              <p:tags r:id="rId4"/>
            </p:custDataLst>
          </p:nvPr>
        </p:nvSpPr>
        <p:spPr>
          <a:xfrm flipV="1">
            <a:off x="983615" y="2348865"/>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7" name="文本框 6"/>
          <p:cNvSpPr txBox="1"/>
          <p:nvPr>
            <p:custDataLst>
              <p:tags r:id="rId5"/>
            </p:custDataLst>
          </p:nvPr>
        </p:nvSpPr>
        <p:spPr>
          <a:xfrm flipV="1">
            <a:off x="1775460" y="1917065"/>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8" name="文本框 7"/>
          <p:cNvSpPr txBox="1"/>
          <p:nvPr>
            <p:custDataLst>
              <p:tags r:id="rId6"/>
            </p:custDataLst>
          </p:nvPr>
        </p:nvSpPr>
        <p:spPr>
          <a:xfrm flipV="1">
            <a:off x="1487170" y="1917065"/>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11" name="文本框 10"/>
          <p:cNvSpPr txBox="1"/>
          <p:nvPr>
            <p:custDataLst>
              <p:tags r:id="rId7"/>
            </p:custDataLst>
          </p:nvPr>
        </p:nvSpPr>
        <p:spPr>
          <a:xfrm flipV="1">
            <a:off x="1271270" y="2337435"/>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16" name="文本框 15"/>
          <p:cNvSpPr txBox="1"/>
          <p:nvPr>
            <p:custDataLst>
              <p:tags r:id="rId8"/>
            </p:custDataLst>
          </p:nvPr>
        </p:nvSpPr>
        <p:spPr>
          <a:xfrm flipV="1">
            <a:off x="1487805" y="2757805"/>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17" name="文本框 16"/>
          <p:cNvSpPr txBox="1"/>
          <p:nvPr>
            <p:custDataLst>
              <p:tags r:id="rId9"/>
            </p:custDataLst>
          </p:nvPr>
        </p:nvSpPr>
        <p:spPr>
          <a:xfrm flipV="1">
            <a:off x="1703705" y="2780665"/>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0" name="文本框 19"/>
          <p:cNvSpPr txBox="1"/>
          <p:nvPr>
            <p:custDataLst>
              <p:tags r:id="rId10"/>
            </p:custDataLst>
          </p:nvPr>
        </p:nvSpPr>
        <p:spPr>
          <a:xfrm flipV="1">
            <a:off x="4943475" y="3178175"/>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21" name="文本框 20"/>
          <p:cNvSpPr txBox="1"/>
          <p:nvPr>
            <p:custDataLst>
              <p:tags r:id="rId11"/>
            </p:custDataLst>
          </p:nvPr>
        </p:nvSpPr>
        <p:spPr>
          <a:xfrm flipV="1">
            <a:off x="5159375" y="3140710"/>
            <a:ext cx="432435" cy="420370"/>
          </a:xfrm>
          <a:prstGeom prst="rect">
            <a:avLst/>
          </a:prstGeom>
          <a:noFill/>
        </p:spPr>
        <p:txBody>
          <a:bodyPr wrap="none" rtlCol="0" anchor="t">
            <a:noAutofit/>
          </a:bodyPr>
          <a:lstStyle/>
          <a:p>
            <a:r>
              <a:rPr lang="zh-CN" altLang="en-US"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340485"/>
            <a:ext cx="10847705" cy="807085"/>
          </a:xfrm>
          <a:prstGeom prst="rect">
            <a:avLst/>
          </a:prstGeom>
          <a:noFill/>
        </p:spPr>
        <p:txBody>
          <a:bodyPr wrap="square" rtlCol="0">
            <a:noAutofit/>
          </a:bodyPr>
          <a:lstStyle/>
          <a:p>
            <a:pPr>
              <a:lnSpc>
                <a:spcPct val="150000"/>
              </a:lnSpc>
            </a:pPr>
            <a:r>
              <a:rPr lang="en-US" altLang="zh-CN"/>
              <a:t>4.</a:t>
            </a:r>
            <a:r>
              <a:rPr lang="zh-CN" altLang="en-US"/>
              <a:t>下列句子中</a:t>
            </a:r>
            <a:r>
              <a:rPr lang="en-US" altLang="zh-CN"/>
              <a:t>，</a:t>
            </a:r>
            <a:r>
              <a:rPr lang="zh-CN" altLang="en-US"/>
              <a:t>是宾语前置句的一项是</a:t>
            </a:r>
            <a:r>
              <a:rPr lang="en-US" altLang="zh-CN"/>
              <a:t>	(</a:t>
            </a:r>
            <a:r>
              <a:rPr lang="zh-CN" altLang="en-US"/>
              <a:t>　　</a:t>
            </a:r>
            <a:r>
              <a:rPr lang="en-US" altLang="zh-CN"/>
              <a:t>)</a:t>
            </a:r>
            <a:endParaRPr lang="en-US" altLang="zh-CN"/>
          </a:p>
          <a:p>
            <a:pPr>
              <a:lnSpc>
                <a:spcPct val="150000"/>
              </a:lnSpc>
            </a:pPr>
            <a:r>
              <a:rPr lang="en-US" altLang="zh-CN"/>
              <a:t>A.</a:t>
            </a:r>
            <a:r>
              <a:rPr lang="zh-CN" altLang="en-US"/>
              <a:t>余固笑而不信也</a:t>
            </a:r>
            <a:endParaRPr lang="zh-CN" altLang="en-US"/>
          </a:p>
          <a:p>
            <a:pPr>
              <a:lnSpc>
                <a:spcPct val="150000"/>
              </a:lnSpc>
            </a:pPr>
            <a:r>
              <a:rPr lang="en-US" altLang="zh-CN"/>
              <a:t>B.</a:t>
            </a:r>
            <a:r>
              <a:rPr lang="zh-CN" altLang="en-US"/>
              <a:t>古之人不余欺也</a:t>
            </a:r>
            <a:endParaRPr lang="zh-CN" altLang="en-US"/>
          </a:p>
          <a:p>
            <a:pPr>
              <a:lnSpc>
                <a:spcPct val="150000"/>
              </a:lnSpc>
            </a:pPr>
            <a:r>
              <a:rPr lang="en-US" altLang="zh-CN"/>
              <a:t>C.</a:t>
            </a:r>
            <a:r>
              <a:rPr lang="zh-CN" altLang="en-US"/>
              <a:t>噌吰者</a:t>
            </a:r>
            <a:r>
              <a:rPr lang="en-US" altLang="zh-CN"/>
              <a:t>，</a:t>
            </a:r>
            <a:r>
              <a:rPr lang="zh-CN" altLang="en-US"/>
              <a:t>周景王之无射也</a:t>
            </a:r>
            <a:endParaRPr lang="zh-CN" altLang="en-US"/>
          </a:p>
          <a:p>
            <a:pPr>
              <a:lnSpc>
                <a:spcPct val="150000"/>
              </a:lnSpc>
            </a:pPr>
            <a:r>
              <a:rPr lang="en-US" altLang="zh-CN"/>
              <a:t>D.</a:t>
            </a:r>
            <a:r>
              <a:rPr lang="zh-CN" altLang="en-US"/>
              <a:t>今以钟磬置水中</a:t>
            </a:r>
            <a:endParaRPr lang="zh-CN" altLang="en-US"/>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 name="文本框 1"/>
          <p:cNvSpPr txBox="1"/>
          <p:nvPr/>
        </p:nvSpPr>
        <p:spPr>
          <a:xfrm>
            <a:off x="623570" y="4579620"/>
            <a:ext cx="10511155"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本题考查理解与现代汉语不同的句式的能力。</a:t>
            </a:r>
            <a:r>
              <a:rPr lang="en-US" altLang="zh-CN" dirty="0"/>
              <a:t>A</a:t>
            </a:r>
            <a:r>
              <a:rPr lang="zh-CN" altLang="en-US" dirty="0"/>
              <a:t>项</a:t>
            </a:r>
            <a:r>
              <a:rPr lang="en-US" altLang="zh-CN" dirty="0"/>
              <a:t>，</a:t>
            </a:r>
            <a:r>
              <a:rPr lang="zh-CN" altLang="en-US" dirty="0"/>
              <a:t>不是特殊句式</a:t>
            </a:r>
            <a:r>
              <a:rPr lang="en-US" altLang="zh-CN" dirty="0"/>
              <a:t>;B</a:t>
            </a:r>
            <a:r>
              <a:rPr lang="zh-CN" altLang="en-US" dirty="0"/>
              <a:t>项</a:t>
            </a:r>
            <a:r>
              <a:rPr lang="en-US" altLang="zh-CN" dirty="0"/>
              <a:t>，</a:t>
            </a:r>
            <a:r>
              <a:rPr lang="zh-CN" altLang="en-US" dirty="0"/>
              <a:t>宾语前置句</a:t>
            </a:r>
            <a:r>
              <a:rPr lang="en-US" altLang="zh-CN" dirty="0"/>
              <a:t>，</a:t>
            </a:r>
            <a:r>
              <a:rPr lang="en-US" altLang="zh-CN" dirty="0"/>
              <a:t>“</a:t>
            </a:r>
            <a:r>
              <a:rPr lang="zh-CN" altLang="en-US" dirty="0"/>
              <a:t>余</a:t>
            </a:r>
            <a:r>
              <a:rPr lang="en-US" altLang="zh-CN" dirty="0"/>
              <a:t>”</a:t>
            </a:r>
            <a:r>
              <a:rPr lang="zh-CN" altLang="en-US" dirty="0"/>
              <a:t>作</a:t>
            </a:r>
            <a:r>
              <a:rPr lang="en-US" altLang="zh-CN" dirty="0"/>
              <a:t>“</a:t>
            </a:r>
            <a:r>
              <a:rPr lang="zh-CN" altLang="en-US" dirty="0"/>
              <a:t>欺</a:t>
            </a:r>
            <a:r>
              <a:rPr lang="en-US" altLang="zh-CN" dirty="0"/>
              <a:t>”</a:t>
            </a:r>
            <a:r>
              <a:rPr lang="zh-CN" altLang="en-US" dirty="0"/>
              <a:t>的宾语</a:t>
            </a:r>
            <a:r>
              <a:rPr lang="en-US" altLang="zh-CN" dirty="0"/>
              <a:t>;C</a:t>
            </a:r>
            <a:r>
              <a:rPr lang="zh-CN" altLang="en-US" dirty="0"/>
              <a:t>项</a:t>
            </a:r>
            <a:r>
              <a:rPr lang="en-US" altLang="zh-CN" dirty="0"/>
              <a:t>，</a:t>
            </a:r>
            <a:r>
              <a:rPr lang="zh-CN" altLang="en-US" dirty="0"/>
              <a:t>判断句</a:t>
            </a:r>
            <a:r>
              <a:rPr lang="en-US" altLang="zh-CN" dirty="0"/>
              <a:t>;D</a:t>
            </a:r>
            <a:r>
              <a:rPr lang="zh-CN" altLang="en-US" dirty="0"/>
              <a:t>项</a:t>
            </a:r>
            <a:r>
              <a:rPr lang="en-US" altLang="zh-CN" dirty="0"/>
              <a:t>，</a:t>
            </a:r>
            <a:r>
              <a:rPr lang="zh-CN" altLang="en-US" dirty="0"/>
              <a:t>省略句</a:t>
            </a:r>
            <a:r>
              <a:rPr lang="en-US" altLang="zh-CN" dirty="0"/>
              <a:t>，</a:t>
            </a:r>
            <a:r>
              <a:rPr lang="zh-CN" altLang="en-US" dirty="0"/>
              <a:t>省略了介词</a:t>
            </a:r>
            <a:r>
              <a:rPr lang="en-US" altLang="zh-CN" dirty="0"/>
              <a:t>“</a:t>
            </a:r>
            <a:r>
              <a:rPr lang="zh-CN" altLang="en-US" dirty="0"/>
              <a:t>于</a:t>
            </a:r>
            <a:r>
              <a:rPr lang="en-US" altLang="zh-CN" dirty="0"/>
              <a:t>”</a:t>
            </a:r>
            <a:r>
              <a:rPr lang="zh-CN" altLang="en-US" dirty="0"/>
              <a:t>。</a:t>
            </a:r>
            <a:endParaRPr lang="zh-CN" altLang="en-US" dirty="0"/>
          </a:p>
        </p:txBody>
      </p:sp>
      <p:sp>
        <p:nvSpPr>
          <p:cNvPr id="18" name="文本框 17"/>
          <p:cNvSpPr txBox="1"/>
          <p:nvPr/>
        </p:nvSpPr>
        <p:spPr>
          <a:xfrm>
            <a:off x="5591810" y="1484630"/>
            <a:ext cx="505460" cy="454025"/>
          </a:xfrm>
          <a:prstGeom prst="rect">
            <a:avLst/>
          </a:prstGeom>
          <a:noFill/>
        </p:spPr>
        <p:txBody>
          <a:bodyPr wrap="square" rtlCol="0">
            <a:noAutofit/>
          </a:bodyPr>
          <a:p>
            <a:r>
              <a:rPr lang="en-US" altLang="zh-CN"/>
              <a:t>B</a:t>
            </a:r>
            <a:r>
              <a:rPr lang="zh-CN" altLang="en-US"/>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12240"/>
            <a:ext cx="10212705" cy="3234055"/>
          </a:xfrm>
          <a:prstGeom prst="rect">
            <a:avLst/>
          </a:prstGeom>
          <a:noFill/>
        </p:spPr>
        <p:txBody>
          <a:bodyPr wrap="square" rtlCol="0">
            <a:noAutofit/>
          </a:bodyPr>
          <a:lstStyle/>
          <a:p>
            <a:pPr>
              <a:lnSpc>
                <a:spcPct val="150000"/>
              </a:lnSpc>
            </a:pPr>
            <a:r>
              <a:rPr lang="en-US" altLang="zh-CN" dirty="0">
                <a:sym typeface="+mn-ea"/>
              </a:rPr>
              <a:t>5.</a:t>
            </a:r>
            <a:r>
              <a:rPr lang="zh-CN" altLang="en-US" dirty="0">
                <a:sym typeface="+mn-ea"/>
              </a:rPr>
              <a:t>将下列句子翻译成现代汉语。</a:t>
            </a:r>
            <a:endParaRPr lang="zh-CN" altLang="en-US" dirty="0">
              <a:sym typeface="+mn-ea"/>
            </a:endParaRPr>
          </a:p>
          <a:p>
            <a:pPr>
              <a:lnSpc>
                <a:spcPct val="150000"/>
              </a:lnSpc>
            </a:pPr>
            <a:r>
              <a:rPr lang="en-US" altLang="zh-CN" dirty="0">
                <a:sym typeface="+mn-ea"/>
              </a:rPr>
              <a:t>(1)</a:t>
            </a:r>
            <a:r>
              <a:rPr lang="zh-CN" altLang="en-US" dirty="0">
                <a:sym typeface="+mn-ea"/>
              </a:rPr>
              <a:t>石之铿然有声者</a:t>
            </a:r>
            <a:r>
              <a:rPr lang="en-US" altLang="zh-CN" dirty="0">
                <a:sym typeface="+mn-ea"/>
              </a:rPr>
              <a:t>，</a:t>
            </a:r>
            <a:r>
              <a:rPr lang="zh-CN" altLang="en-US" dirty="0">
                <a:sym typeface="+mn-ea"/>
              </a:rPr>
              <a:t>所在皆是也。</a:t>
            </a:r>
            <a:r>
              <a:rPr lang="en-US" sz="1600" dirty="0">
                <a:sym typeface="+mn-ea"/>
              </a:rPr>
              <a:t>________________________________________________________________________</a:t>
            </a:r>
            <a:endParaRPr lang="en-US" sz="1600" dirty="0"/>
          </a:p>
          <a:p>
            <a:pPr>
              <a:lnSpc>
                <a:spcPct val="150000"/>
              </a:lnSpc>
            </a:pPr>
            <a:r>
              <a:rPr lang="en-US" sz="1600" dirty="0">
                <a:sym typeface="+mn-ea"/>
              </a:rPr>
              <a:t>________________________________________________________________________</a:t>
            </a:r>
            <a:endParaRPr lang="en-US" sz="1600" dirty="0"/>
          </a:p>
          <a:p>
            <a:pPr>
              <a:lnSpc>
                <a:spcPct val="150000"/>
              </a:lnSpc>
            </a:pPr>
            <a:endParaRPr lang="en-US" altLang="en-US" sz="1600"/>
          </a:p>
          <a:p>
            <a:pPr>
              <a:lnSpc>
                <a:spcPct val="150000"/>
              </a:lnSpc>
            </a:pPr>
            <a:endParaRPr lang="en-US" altLang="en-US" sz="1600"/>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623570" y="4724400"/>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【答案】敲击后能发出声响的石头</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到处都这样。</a:t>
            </a:r>
            <a:endParaRPr lang="zh-CN" altLang="en-US" dirty="0">
              <a:solidFill>
                <a:srgbClr val="0070C0"/>
              </a:solidFill>
              <a:uFill>
                <a:solidFill>
                  <a:schemeClr val="bg1"/>
                </a:solidFill>
              </a:uFill>
            </a:endParaRPr>
          </a:p>
        </p:txBody>
      </p:sp>
      <p:sp>
        <p:nvSpPr>
          <p:cNvPr id="2" name="文本框 1"/>
          <p:cNvSpPr txBox="1"/>
          <p:nvPr/>
        </p:nvSpPr>
        <p:spPr>
          <a:xfrm>
            <a:off x="623570" y="3499485"/>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本题考查理解并翻译文中的句子的能力。</a:t>
            </a:r>
            <a:r>
              <a:rPr lang="en-US" altLang="zh-CN" dirty="0"/>
              <a:t>(1)“</a:t>
            </a:r>
            <a:r>
              <a:rPr lang="zh-CN" altLang="en-US" dirty="0"/>
              <a:t>石之铿然有声者</a:t>
            </a:r>
            <a:r>
              <a:rPr lang="en-US" altLang="zh-CN" dirty="0"/>
              <a:t>”</a:t>
            </a:r>
            <a:r>
              <a:rPr lang="zh-CN" altLang="en-US" dirty="0"/>
              <a:t>定语后置</a:t>
            </a:r>
            <a:r>
              <a:rPr lang="en-US" altLang="zh-CN" dirty="0"/>
              <a:t>，</a:t>
            </a:r>
            <a:r>
              <a:rPr lang="zh-CN" altLang="en-US" dirty="0"/>
              <a:t>正常语序是</a:t>
            </a:r>
            <a:r>
              <a:rPr lang="en-US" altLang="zh-CN" dirty="0"/>
              <a:t>“</a:t>
            </a:r>
            <a:r>
              <a:rPr lang="zh-CN" altLang="en-US" dirty="0"/>
              <a:t>铿然有声之石</a:t>
            </a:r>
            <a:r>
              <a:rPr lang="en-US" altLang="zh-CN" dirty="0"/>
              <a:t>”</a:t>
            </a:r>
            <a:r>
              <a:rPr lang="zh-CN" altLang="en-US" dirty="0"/>
              <a:t>。铿然</a:t>
            </a:r>
            <a:r>
              <a:rPr lang="en-US" altLang="zh-CN" dirty="0"/>
              <a:t>:</a:t>
            </a:r>
            <a:r>
              <a:rPr lang="zh-CN" altLang="en-US" dirty="0"/>
              <a:t>形容敲击金石发出的响亮的声音。</a:t>
            </a:r>
            <a:r>
              <a:rPr lang="en-US" altLang="zh-CN" dirty="0"/>
              <a:t>(2)</a:t>
            </a:r>
            <a:r>
              <a:rPr lang="zh-CN" altLang="en-US" dirty="0"/>
              <a:t>目</a:t>
            </a:r>
            <a:r>
              <a:rPr lang="en-US" altLang="zh-CN" dirty="0"/>
              <a:t>:</a:t>
            </a:r>
            <a:r>
              <a:rPr lang="zh-CN" altLang="en-US" dirty="0"/>
              <a:t>亲眼。耳</a:t>
            </a:r>
            <a:r>
              <a:rPr lang="en-US" altLang="zh-CN" dirty="0"/>
              <a:t>:</a:t>
            </a:r>
            <a:r>
              <a:rPr lang="zh-CN" altLang="en-US" dirty="0"/>
              <a:t>亲耳。臆断</a:t>
            </a:r>
            <a:r>
              <a:rPr lang="en-US" altLang="zh-CN" dirty="0"/>
              <a:t>:</a:t>
            </a:r>
            <a:r>
              <a:rPr lang="zh-CN" altLang="en-US" dirty="0"/>
              <a:t>凭主观想象去推断。</a:t>
            </a:r>
            <a:r>
              <a:rPr lang="en-US" altLang="zh-CN" dirty="0"/>
              <a:t>(3)</a:t>
            </a:r>
            <a:r>
              <a:rPr lang="zh-CN" altLang="en-US" dirty="0"/>
              <a:t>陋者</a:t>
            </a:r>
            <a:r>
              <a:rPr lang="en-US" altLang="zh-CN" dirty="0"/>
              <a:t>:</a:t>
            </a:r>
            <a:r>
              <a:rPr lang="zh-CN" altLang="en-US" dirty="0"/>
              <a:t>浅陋的人。考击</a:t>
            </a:r>
            <a:r>
              <a:rPr lang="en-US" altLang="zh-CN" dirty="0"/>
              <a:t>:</a:t>
            </a:r>
            <a:r>
              <a:rPr lang="zh-CN" altLang="en-US" dirty="0"/>
              <a:t>敲打。实</a:t>
            </a:r>
            <a:r>
              <a:rPr lang="en-US" altLang="zh-CN" dirty="0"/>
              <a:t>:</a:t>
            </a:r>
            <a:r>
              <a:rPr lang="zh-CN" altLang="en-US" dirty="0"/>
              <a:t>真相。</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839470" y="1412240"/>
            <a:ext cx="10212705" cy="3234055"/>
          </a:xfrm>
          <a:prstGeom prst="rect">
            <a:avLst/>
          </a:prstGeom>
          <a:noFill/>
        </p:spPr>
        <p:txBody>
          <a:bodyPr wrap="square" rtlCol="0">
            <a:noAutofit/>
          </a:bodyPr>
          <a:lstStyle/>
          <a:p>
            <a:pPr>
              <a:lnSpc>
                <a:spcPct val="150000"/>
              </a:lnSpc>
            </a:pPr>
            <a:r>
              <a:rPr lang="en-US" altLang="zh-CN" dirty="0">
                <a:sym typeface="+mn-ea"/>
              </a:rPr>
              <a:t>(2)</a:t>
            </a:r>
            <a:r>
              <a:rPr lang="zh-CN" altLang="en-US" dirty="0">
                <a:sym typeface="+mn-ea"/>
              </a:rPr>
              <a:t>事不目见耳闻</a:t>
            </a:r>
            <a:r>
              <a:rPr lang="en-US" altLang="zh-CN" dirty="0">
                <a:sym typeface="+mn-ea"/>
              </a:rPr>
              <a:t>，</a:t>
            </a:r>
            <a:r>
              <a:rPr lang="zh-CN" altLang="en-US" dirty="0">
                <a:sym typeface="+mn-ea"/>
              </a:rPr>
              <a:t>而臆断其有无</a:t>
            </a:r>
            <a:r>
              <a:rPr lang="en-US" altLang="zh-CN" dirty="0">
                <a:sym typeface="+mn-ea"/>
              </a:rPr>
              <a:t>，</a:t>
            </a:r>
            <a:r>
              <a:rPr lang="zh-CN" altLang="en-US" dirty="0">
                <a:sym typeface="+mn-ea"/>
              </a:rPr>
              <a:t>可乎</a:t>
            </a:r>
            <a:r>
              <a:rPr lang="en-US" altLang="zh-CN" dirty="0">
                <a:sym typeface="+mn-ea"/>
              </a:rPr>
              <a:t>?</a:t>
            </a:r>
            <a:endParaRPr lang="en-US" altLang="zh-CN" dirty="0">
              <a:sym typeface="+mn-ea"/>
            </a:endParaRPr>
          </a:p>
          <a:p>
            <a:pPr>
              <a:lnSpc>
                <a:spcPct val="150000"/>
              </a:lnSpc>
            </a:pPr>
            <a:r>
              <a:rPr lang="en-US" sz="1600" dirty="0">
                <a:sym typeface="+mn-ea"/>
              </a:rPr>
              <a:t>________________________________________________________________________</a:t>
            </a:r>
            <a:endParaRPr lang="en-US" sz="1600" dirty="0"/>
          </a:p>
          <a:p>
            <a:pPr>
              <a:lnSpc>
                <a:spcPct val="150000"/>
              </a:lnSpc>
            </a:pPr>
            <a:r>
              <a:rPr lang="en-US" sz="1600" dirty="0">
                <a:sym typeface="+mn-ea"/>
              </a:rPr>
              <a:t>________________________________________________________________________</a:t>
            </a:r>
            <a:endParaRPr lang="en-US" sz="1600" dirty="0"/>
          </a:p>
          <a:p>
            <a:pPr>
              <a:lnSpc>
                <a:spcPct val="150000"/>
              </a:lnSpc>
            </a:pPr>
            <a:endParaRPr lang="en-US" altLang="en-US" sz="1600"/>
          </a:p>
        </p:txBody>
      </p:sp>
      <p:sp>
        <p:nvSpPr>
          <p:cNvPr id="12" name="矩形 11"/>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589F"/>
              </a:solidFill>
              <a:uFillTx/>
            </a:endParaRPr>
          </a:p>
        </p:txBody>
      </p:sp>
      <p:pic>
        <p:nvPicPr>
          <p:cNvPr id="13" name="图片 12" descr="未标题-1"/>
          <p:cNvPicPr>
            <a:picLocks noChangeAspect="1"/>
          </p:cNvPicPr>
          <p:nvPr/>
        </p:nvPicPr>
        <p:blipFill>
          <a:blip r:embed="rId2"/>
          <a:stretch>
            <a:fillRect/>
          </a:stretch>
        </p:blipFill>
        <p:spPr>
          <a:xfrm>
            <a:off x="10144760" y="-78105"/>
            <a:ext cx="1695450" cy="906145"/>
          </a:xfrm>
          <a:prstGeom prst="rect">
            <a:avLst/>
          </a:prstGeom>
        </p:spPr>
      </p:pic>
      <p:grpSp>
        <p:nvGrpSpPr>
          <p:cNvPr id="15" name="组合 14"/>
          <p:cNvGrpSpPr/>
          <p:nvPr/>
        </p:nvGrpSpPr>
        <p:grpSpPr>
          <a:xfrm>
            <a:off x="772160" y="843915"/>
            <a:ext cx="3568065" cy="548005"/>
            <a:chOff x="1216" y="1668"/>
            <a:chExt cx="5619" cy="863"/>
          </a:xfrm>
        </p:grpSpPr>
        <p:sp>
          <p:nvSpPr>
            <p:cNvPr id="9" name="文本框 8"/>
            <p:cNvSpPr txBox="1"/>
            <p:nvPr/>
          </p:nvSpPr>
          <p:spPr>
            <a:xfrm>
              <a:off x="2182" y="1791"/>
              <a:ext cx="4653" cy="725"/>
            </a:xfrm>
            <a:prstGeom prst="rect">
              <a:avLst/>
            </a:prstGeom>
            <a:noFill/>
          </p:spPr>
          <p:txBody>
            <a:bodyPr wrap="square" rtlCol="0">
              <a:spAutoFit/>
            </a:bodyPr>
            <a:lstStyle/>
            <a:p>
              <a:r>
                <a:rPr lang="zh-CN" altLang="en-US" sz="2400">
                  <a:solidFill>
                    <a:srgbClr val="3D589F"/>
                  </a:solidFill>
                </a:rPr>
                <a:t>刷素养</a:t>
              </a:r>
              <a:endParaRPr lang="zh-CN" altLang="en-US" sz="2400">
                <a:solidFill>
                  <a:srgbClr val="3D589F"/>
                </a:solidFill>
              </a:endParaRPr>
            </a:p>
          </p:txBody>
        </p:sp>
        <p:pic>
          <p:nvPicPr>
            <p:cNvPr id="14" name="图片 13" descr="模板图标"/>
            <p:cNvPicPr>
              <a:picLocks noChangeAspect="1"/>
            </p:cNvPicPr>
            <p:nvPr/>
          </p:nvPicPr>
          <p:blipFill>
            <a:blip r:embed="rId3"/>
            <a:stretch>
              <a:fillRect/>
            </a:stretch>
          </p:blipFill>
          <p:spPr>
            <a:xfrm>
              <a:off x="1216" y="1668"/>
              <a:ext cx="869" cy="863"/>
            </a:xfrm>
            <a:prstGeom prst="rect">
              <a:avLst/>
            </a:prstGeom>
          </p:spPr>
        </p:pic>
      </p:grpSp>
      <p:sp>
        <p:nvSpPr>
          <p:cNvPr id="21" name="文本框 20"/>
          <p:cNvSpPr txBox="1"/>
          <p:nvPr/>
        </p:nvSpPr>
        <p:spPr>
          <a:xfrm>
            <a:off x="623570" y="4723765"/>
            <a:ext cx="10185400" cy="316865"/>
          </a:xfrm>
          <a:prstGeom prst="rect">
            <a:avLst/>
          </a:prstGeom>
          <a:noFill/>
        </p:spPr>
        <p:txBody>
          <a:bodyPr wrap="square" rtlCol="0">
            <a:noAutofit/>
          </a:bodyPr>
          <a:p>
            <a:pPr algn="l">
              <a:buClrTx/>
              <a:buSzTx/>
              <a:buFontTx/>
            </a:pPr>
            <a:r>
              <a:rPr lang="zh-CN" altLang="en-US" dirty="0">
                <a:solidFill>
                  <a:srgbClr val="0070C0"/>
                </a:solidFill>
                <a:uFill>
                  <a:solidFill>
                    <a:schemeClr val="bg1"/>
                  </a:solidFill>
                </a:uFill>
              </a:rPr>
              <a:t>【答案】凡事不亲眼看到、亲耳听到</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仅凭主观想象去推断它的有无</a:t>
            </a:r>
            <a:r>
              <a:rPr lang="en-US" altLang="zh-CN" dirty="0">
                <a:solidFill>
                  <a:srgbClr val="0070C0"/>
                </a:solidFill>
                <a:uFill>
                  <a:solidFill>
                    <a:schemeClr val="bg1"/>
                  </a:solidFill>
                </a:uFill>
              </a:rPr>
              <a:t>，</a:t>
            </a:r>
            <a:r>
              <a:rPr lang="zh-CN" altLang="en-US" dirty="0">
                <a:solidFill>
                  <a:srgbClr val="0070C0"/>
                </a:solidFill>
                <a:uFill>
                  <a:solidFill>
                    <a:schemeClr val="bg1"/>
                  </a:solidFill>
                </a:uFill>
              </a:rPr>
              <a:t>可以吗</a:t>
            </a:r>
            <a:r>
              <a:rPr lang="en-US" altLang="zh-CN" dirty="0">
                <a:solidFill>
                  <a:srgbClr val="0070C0"/>
                </a:solidFill>
                <a:uFill>
                  <a:solidFill>
                    <a:schemeClr val="bg1"/>
                  </a:solidFill>
                </a:uFill>
              </a:rPr>
              <a:t>?</a:t>
            </a:r>
            <a:endParaRPr lang="en-US" altLang="zh-CN" dirty="0">
              <a:solidFill>
                <a:srgbClr val="0070C0"/>
              </a:solidFill>
              <a:uFill>
                <a:solidFill>
                  <a:schemeClr val="bg1"/>
                </a:solidFill>
              </a:uFill>
            </a:endParaRPr>
          </a:p>
        </p:txBody>
      </p:sp>
      <p:sp>
        <p:nvSpPr>
          <p:cNvPr id="2" name="文本框 1"/>
          <p:cNvSpPr txBox="1"/>
          <p:nvPr/>
        </p:nvSpPr>
        <p:spPr>
          <a:xfrm>
            <a:off x="623570" y="3427730"/>
            <a:ext cx="10185400" cy="316865"/>
          </a:xfrm>
          <a:prstGeom prst="rect">
            <a:avLst/>
          </a:prstGeom>
          <a:noFill/>
        </p:spPr>
        <p:txBody>
          <a:bodyPr wrap="square" rtlCol="0">
            <a:noAutofit/>
          </a:bodyPr>
          <a:p>
            <a:pPr algn="l">
              <a:buClrTx/>
              <a:buSzTx/>
              <a:buFontTx/>
            </a:pPr>
            <a:r>
              <a:rPr lang="zh-CN" altLang="en-US"/>
              <a:t>【</a:t>
            </a:r>
            <a:r>
              <a:rPr altLang="zh-CN" dirty="0"/>
              <a:t>解析】</a:t>
            </a:r>
            <a:r>
              <a:rPr lang="zh-CN" altLang="en-US" dirty="0"/>
              <a:t>本题考查理解并翻译文中的句子的能力。</a:t>
            </a:r>
            <a:r>
              <a:rPr lang="en-US" altLang="zh-CN" dirty="0"/>
              <a:t>(1)“</a:t>
            </a:r>
            <a:r>
              <a:rPr lang="zh-CN" altLang="en-US" dirty="0"/>
              <a:t>石之铿然有声者</a:t>
            </a:r>
            <a:r>
              <a:rPr lang="en-US" altLang="zh-CN" dirty="0"/>
              <a:t>”</a:t>
            </a:r>
            <a:r>
              <a:rPr lang="zh-CN" altLang="en-US" dirty="0"/>
              <a:t>定语后置</a:t>
            </a:r>
            <a:r>
              <a:rPr lang="en-US" altLang="zh-CN" dirty="0"/>
              <a:t>，</a:t>
            </a:r>
            <a:r>
              <a:rPr lang="zh-CN" altLang="en-US" dirty="0"/>
              <a:t>正常语序是</a:t>
            </a:r>
            <a:r>
              <a:rPr lang="en-US" altLang="zh-CN" dirty="0"/>
              <a:t>“</a:t>
            </a:r>
            <a:r>
              <a:rPr lang="zh-CN" altLang="en-US" dirty="0"/>
              <a:t>铿然有声之石</a:t>
            </a:r>
            <a:r>
              <a:rPr lang="en-US" altLang="zh-CN" dirty="0"/>
              <a:t>”</a:t>
            </a:r>
            <a:r>
              <a:rPr lang="zh-CN" altLang="en-US" dirty="0"/>
              <a:t>。铿然</a:t>
            </a:r>
            <a:r>
              <a:rPr lang="en-US" altLang="zh-CN" dirty="0"/>
              <a:t>:</a:t>
            </a:r>
            <a:r>
              <a:rPr lang="zh-CN" altLang="en-US" dirty="0"/>
              <a:t>形容敲击金石发出的响亮的声音。</a:t>
            </a:r>
            <a:r>
              <a:rPr lang="en-US" altLang="zh-CN" dirty="0"/>
              <a:t>(2)</a:t>
            </a:r>
            <a:r>
              <a:rPr lang="zh-CN" altLang="en-US" dirty="0"/>
              <a:t>目</a:t>
            </a:r>
            <a:r>
              <a:rPr lang="en-US" altLang="zh-CN" dirty="0"/>
              <a:t>:</a:t>
            </a:r>
            <a:r>
              <a:rPr lang="zh-CN" altLang="en-US" dirty="0"/>
              <a:t>亲眼。耳</a:t>
            </a:r>
            <a:r>
              <a:rPr lang="en-US" altLang="zh-CN" dirty="0"/>
              <a:t>:</a:t>
            </a:r>
            <a:r>
              <a:rPr lang="zh-CN" altLang="en-US" dirty="0"/>
              <a:t>亲耳。臆断</a:t>
            </a:r>
            <a:r>
              <a:rPr lang="en-US" altLang="zh-CN" dirty="0"/>
              <a:t>:</a:t>
            </a:r>
            <a:r>
              <a:rPr lang="zh-CN" altLang="en-US" dirty="0"/>
              <a:t>凭主观想象去推断。</a:t>
            </a:r>
            <a:r>
              <a:rPr lang="en-US" altLang="zh-CN" dirty="0"/>
              <a:t>(3)</a:t>
            </a:r>
            <a:r>
              <a:rPr lang="zh-CN" altLang="en-US" dirty="0"/>
              <a:t>陋者</a:t>
            </a:r>
            <a:r>
              <a:rPr lang="en-US" altLang="zh-CN" dirty="0"/>
              <a:t>:</a:t>
            </a:r>
            <a:r>
              <a:rPr lang="zh-CN" altLang="en-US" dirty="0"/>
              <a:t>浅陋的人。考击</a:t>
            </a:r>
            <a:r>
              <a:rPr lang="en-US" altLang="zh-CN" dirty="0"/>
              <a:t>:</a:t>
            </a:r>
            <a:r>
              <a:rPr lang="zh-CN" altLang="en-US" dirty="0"/>
              <a:t>敲打。实</a:t>
            </a:r>
            <a:r>
              <a:rPr lang="en-US" altLang="zh-CN" dirty="0"/>
              <a:t>:</a:t>
            </a:r>
            <a:r>
              <a:rPr lang="zh-CN" altLang="en-US" dirty="0"/>
              <a:t>真相。</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 grpId="0"/>
      <p:bldP spid="2" grpId="1"/>
    </p:bld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PP_MARK_KEY" val="a3e89a33-3520-4fc9-9938-28a124046ad2"/>
  <p:tag name="COMMONDATA" val="eyJoZGlkIjoiMDc2MTE2NTE5MjIwOWE4NGUyOGNhNWQ2ZWI3ZWQzZTEifQ=="/>
  <p:tag name="commondata" val="eyJoZGlkIjoiNTljZDllZDNiNDM1ZGZmMTQ2YmMyNzlhZGZmYmNkMTAifQ=="/>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蓝色学术风主题配色">
      <a:dk1>
        <a:srgbClr val="262626"/>
      </a:dk1>
      <a:lt1>
        <a:srgbClr val="003760"/>
      </a:lt1>
      <a:dk2>
        <a:srgbClr val="EEECE1"/>
      </a:dk2>
      <a:lt2>
        <a:srgbClr val="EEECE1"/>
      </a:lt2>
      <a:accent1>
        <a:srgbClr val="003760"/>
      </a:accent1>
      <a:accent2>
        <a:srgbClr val="92CDDC"/>
      </a:accent2>
      <a:accent3>
        <a:srgbClr val="00B0F0"/>
      </a:accent3>
      <a:accent4>
        <a:srgbClr val="6565FF"/>
      </a:accent4>
      <a:accent5>
        <a:srgbClr val="4BACC6"/>
      </a:accent5>
      <a:accent6>
        <a:srgbClr val="002060"/>
      </a:accent6>
      <a:hlink>
        <a:srgbClr val="003760"/>
      </a:hlink>
      <a:folHlink>
        <a:srgbClr val="7F7F7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蓝色学术风主题配色">
      <a:dk1>
        <a:srgbClr val="262626"/>
      </a:dk1>
      <a:lt1>
        <a:srgbClr val="003760"/>
      </a:lt1>
      <a:dk2>
        <a:srgbClr val="EEECE1"/>
      </a:dk2>
      <a:lt2>
        <a:srgbClr val="EEECE1"/>
      </a:lt2>
      <a:accent1>
        <a:srgbClr val="003760"/>
      </a:accent1>
      <a:accent2>
        <a:srgbClr val="92CDDC"/>
      </a:accent2>
      <a:accent3>
        <a:srgbClr val="00B0F0"/>
      </a:accent3>
      <a:accent4>
        <a:srgbClr val="6565FF"/>
      </a:accent4>
      <a:accent5>
        <a:srgbClr val="4BACC6"/>
      </a:accent5>
      <a:accent6>
        <a:srgbClr val="002060"/>
      </a:accent6>
      <a:hlink>
        <a:srgbClr val="003760"/>
      </a:hlink>
      <a:folHlink>
        <a:srgbClr val="7F7F7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4743</Words>
  <Application>WPS 演示</Application>
  <PresentationFormat>宽屏</PresentationFormat>
  <Paragraphs>297</Paragraphs>
  <Slides>20</Slides>
  <Notes>18</Notes>
  <HiddenSlides>0</HiddenSlides>
  <MMClips>1</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20</vt:i4>
      </vt:variant>
    </vt:vector>
  </HeadingPairs>
  <TitlesOfParts>
    <vt:vector size="30" baseType="lpstr">
      <vt:lpstr>Arial</vt:lpstr>
      <vt:lpstr>宋体</vt:lpstr>
      <vt:lpstr>Wingdings</vt:lpstr>
      <vt:lpstr>微软雅黑</vt:lpstr>
      <vt:lpstr>印品黑体</vt:lpstr>
      <vt:lpstr>黑体</vt:lpstr>
      <vt:lpstr>Arial Unicode MS</vt:lpstr>
      <vt:lpstr>Calibri</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噫吁嚱盒盒</cp:lastModifiedBy>
  <cp:revision>372</cp:revision>
  <dcterms:created xsi:type="dcterms:W3CDTF">2023-08-06T06:55:00Z</dcterms:created>
  <dcterms:modified xsi:type="dcterms:W3CDTF">2025-11-05T03:59:24Z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6E6A2A97062248F282DA5A75E70B38BF_13</vt:lpwstr>
  </property>
</Properties>
</file>